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5"/>
  </p:notesMasterIdLst>
  <p:handoutMasterIdLst>
    <p:handoutMasterId r:id="rId26"/>
  </p:handoutMasterIdLst>
  <p:sldIdLst>
    <p:sldId id="256" r:id="rId2"/>
    <p:sldId id="1940" r:id="rId3"/>
    <p:sldId id="1925" r:id="rId4"/>
    <p:sldId id="1927" r:id="rId5"/>
    <p:sldId id="1969" r:id="rId6"/>
    <p:sldId id="1970" r:id="rId7"/>
    <p:sldId id="1933" r:id="rId8"/>
    <p:sldId id="1931" r:id="rId9"/>
    <p:sldId id="1971" r:id="rId10"/>
    <p:sldId id="1972" r:id="rId11"/>
    <p:sldId id="1973" r:id="rId12"/>
    <p:sldId id="1975" r:id="rId13"/>
    <p:sldId id="1974" r:id="rId14"/>
    <p:sldId id="1976" r:id="rId15"/>
    <p:sldId id="1977" r:id="rId16"/>
    <p:sldId id="1978" r:id="rId17"/>
    <p:sldId id="1979" r:id="rId18"/>
    <p:sldId id="1980" r:id="rId19"/>
    <p:sldId id="1981" r:id="rId20"/>
    <p:sldId id="1982" r:id="rId21"/>
    <p:sldId id="1983" r:id="rId22"/>
    <p:sldId id="1984" r:id="rId23"/>
    <p:sldId id="1985" r:id="rId24"/>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Open Sans bold" panose="020B0706030804020204" pitchFamily="34" charset="0"/>
      <p:regular r:id="rId35"/>
      <p:bold r:id="rId36"/>
      <p:italic r:id="rId37"/>
      <p:boldItalic r:id="rId38"/>
    </p:embeddedFont>
    <p:embeddedFont>
      <p:font typeface="Open Sans Light" panose="020B0306030504020204" pitchFamily="34" charset="0"/>
      <p:regular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40"/>
            <p14:sldId id="1925"/>
            <p14:sldId id="1927"/>
            <p14:sldId id="1969"/>
            <p14:sldId id="1970"/>
            <p14:sldId id="1933"/>
            <p14:sldId id="1931"/>
            <p14:sldId id="1971"/>
            <p14:sldId id="1972"/>
            <p14:sldId id="1973"/>
            <p14:sldId id="1975"/>
            <p14:sldId id="1974"/>
            <p14:sldId id="1976"/>
            <p14:sldId id="1977"/>
            <p14:sldId id="1978"/>
            <p14:sldId id="1979"/>
            <p14:sldId id="1980"/>
            <p14:sldId id="1981"/>
            <p14:sldId id="1982"/>
            <p14:sldId id="1983"/>
            <p14:sldId id="1984"/>
            <p14:sldId id="19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64" autoAdjust="0"/>
    <p:restoredTop sz="96327" autoAdjust="0"/>
  </p:normalViewPr>
  <p:slideViewPr>
    <p:cSldViewPr snapToGrid="0" showGuides="1">
      <p:cViewPr varScale="1">
        <p:scale>
          <a:sx n="114" d="100"/>
          <a:sy n="114" d="100"/>
        </p:scale>
        <p:origin x="192"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4/17/23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emf"/><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NaluCFD/Nalu/blob/master/src/kernel/ScalarMassElemKernel.C"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4.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26.emf"/><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NaluCFD/Nalu/blob/master/src/user_functions/SteadyThermal3dContactSrcElemKernel.C"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4.xml"/><Relationship Id="rId5" Type="http://schemas.openxmlformats.org/officeDocument/2006/relationships/image" Target="../media/image33.emf"/><Relationship Id="rId4" Type="http://schemas.openxmlformats.org/officeDocument/2006/relationships/image" Target="../media/image32.emf"/></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NaluCFD/Nalu/blob/master/src/kernel/ScalarAdvDiffElemKernel.C"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4.xml"/><Relationship Id="rId4" Type="http://schemas.openxmlformats.org/officeDocument/2006/relationships/hyperlink" Target="https://github.com/NaluCFD/Nalu/blob/master/src/kernel/ScalarAdvDiffElemKernel.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4.xml"/><Relationship Id="rId7"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Control-volume Finite Element </a:t>
            </a:r>
            <a:br>
              <a:rPr lang="en-US" sz="2400" dirty="0"/>
            </a:br>
            <a:r>
              <a:rPr lang="en-US" sz="2400" dirty="0"/>
              <a:t>Method (CVFEM)</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9F8BB-5E97-2DD3-7D4D-D3CDA3FA0587}"/>
              </a:ext>
            </a:extLst>
          </p:cNvPr>
          <p:cNvSpPr>
            <a:spLocks noGrp="1"/>
          </p:cNvSpPr>
          <p:nvPr>
            <p:ph type="title"/>
          </p:nvPr>
        </p:nvSpPr>
        <p:spPr/>
        <p:txBody>
          <a:bodyPr/>
          <a:lstStyle/>
          <a:p>
            <a:r>
              <a:rPr lang="en-US" dirty="0"/>
              <a:t>Deep Dive on CVFEM: Element-loops with Rich Basis</a:t>
            </a:r>
          </a:p>
        </p:txBody>
      </p:sp>
      <p:sp>
        <p:nvSpPr>
          <p:cNvPr id="3" name="Slide Number Placeholder 2">
            <a:extLst>
              <a:ext uri="{FF2B5EF4-FFF2-40B4-BE49-F238E27FC236}">
                <a16:creationId xmlns:a16="http://schemas.microsoft.com/office/drawing/2014/main" id="{E7BF94BD-E9A4-2DEA-2DA8-30E8FF3C5013}"/>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06F46DD3-7742-9C77-3B2B-45983A42AC7A}"/>
              </a:ext>
            </a:extLst>
          </p:cNvPr>
          <p:cNvSpPr>
            <a:spLocks noGrp="1"/>
          </p:cNvSpPr>
          <p:nvPr>
            <p:ph sz="quarter" idx="11"/>
          </p:nvPr>
        </p:nvSpPr>
        <p:spPr/>
        <p:txBody>
          <a:bodyPr/>
          <a:lstStyle/>
          <a:p>
            <a:pPr marL="342900" indent="-342900">
              <a:buFont typeface="Arial" panose="020B0604020202020204" pitchFamily="34" charset="0"/>
              <a:buChar char="•"/>
            </a:pPr>
            <a:r>
              <a:rPr lang="en-US" dirty="0"/>
              <a:t>For each element, recall that a dual volume has been constructed</a:t>
            </a:r>
          </a:p>
          <a:p>
            <a:pPr marL="342900" indent="-342900">
              <a:buFont typeface="Arial" panose="020B0604020202020204" pitchFamily="34" charset="0"/>
              <a:buChar char="•"/>
            </a:pPr>
            <a:r>
              <a:rPr lang="en-US" dirty="0"/>
              <a:t>Volume-based contributions are evaluated at the sub-control volume integration points (diamonds)</a:t>
            </a:r>
          </a:p>
          <a:p>
            <a:pPr marL="342900" indent="-342900">
              <a:buFont typeface="Arial" panose="020B0604020202020204" pitchFamily="34" charset="0"/>
              <a:buChar char="•"/>
            </a:pPr>
            <a:r>
              <a:rPr lang="en-US" dirty="0"/>
              <a:t>Surface-based contributions are evaluated at the sub-control surface integration points (triangles)</a:t>
            </a:r>
          </a:p>
          <a:p>
            <a:r>
              <a:rPr lang="en-US" dirty="0"/>
              <a:t>We define an </a:t>
            </a:r>
            <a:r>
              <a:rPr lang="en-US" dirty="0" err="1"/>
              <a:t>isoparametric</a:t>
            </a:r>
            <a:r>
              <a:rPr lang="en-US" dirty="0"/>
              <a:t> element than ranges from -1:1 in the </a:t>
            </a:r>
            <a:r>
              <a:rPr lang="en-US" dirty="0">
                <a:latin typeface="Symbol" pitchFamily="2" charset="2"/>
              </a:rPr>
              <a:t>x-</a:t>
            </a:r>
            <a:r>
              <a:rPr lang="en-US" dirty="0"/>
              <a:t> (x-direction) and </a:t>
            </a:r>
            <a:r>
              <a:rPr lang="en-US" dirty="0">
                <a:latin typeface="Symbol" pitchFamily="2" charset="2"/>
              </a:rPr>
              <a:t>h-</a:t>
            </a:r>
            <a:r>
              <a:rPr lang="en-US" dirty="0"/>
              <a:t> (y-direction) direction</a:t>
            </a:r>
          </a:p>
          <a:p>
            <a:endParaRPr lang="en-US" dirty="0"/>
          </a:p>
        </p:txBody>
      </p:sp>
      <p:pic>
        <p:nvPicPr>
          <p:cNvPr id="5" name="Picture 4">
            <a:extLst>
              <a:ext uri="{FF2B5EF4-FFF2-40B4-BE49-F238E27FC236}">
                <a16:creationId xmlns:a16="http://schemas.microsoft.com/office/drawing/2014/main" id="{8CE01E85-0AD1-4ACE-599D-B27799FF19F9}"/>
              </a:ext>
            </a:extLst>
          </p:cNvPr>
          <p:cNvPicPr>
            <a:picLocks noChangeAspect="1"/>
          </p:cNvPicPr>
          <p:nvPr/>
        </p:nvPicPr>
        <p:blipFill>
          <a:blip r:embed="rId2"/>
          <a:stretch>
            <a:fillRect/>
          </a:stretch>
        </p:blipFill>
        <p:spPr>
          <a:xfrm>
            <a:off x="495300" y="3853464"/>
            <a:ext cx="3860800" cy="2540000"/>
          </a:xfrm>
          <a:prstGeom prst="rect">
            <a:avLst/>
          </a:prstGeom>
        </p:spPr>
      </p:pic>
      <p:sp>
        <p:nvSpPr>
          <p:cNvPr id="7" name="TextBox 6">
            <a:extLst>
              <a:ext uri="{FF2B5EF4-FFF2-40B4-BE49-F238E27FC236}">
                <a16:creationId xmlns:a16="http://schemas.microsoft.com/office/drawing/2014/main" id="{E17D8E0B-4319-8317-5F87-ADCEAEB24BCD}"/>
              </a:ext>
            </a:extLst>
          </p:cNvPr>
          <p:cNvSpPr txBox="1"/>
          <p:nvPr/>
        </p:nvSpPr>
        <p:spPr>
          <a:xfrm>
            <a:off x="3964996" y="3424435"/>
            <a:ext cx="3026791" cy="369332"/>
          </a:xfrm>
          <a:prstGeom prst="rect">
            <a:avLst/>
          </a:prstGeom>
          <a:noFill/>
        </p:spPr>
        <p:txBody>
          <a:bodyPr wrap="none" rtlCol="0">
            <a:spAutoFit/>
          </a:bodyPr>
          <a:lstStyle/>
          <a:p>
            <a:r>
              <a:rPr lang="en-US" dirty="0"/>
              <a:t>Basis Functions for a Quad4</a:t>
            </a:r>
          </a:p>
        </p:txBody>
      </p:sp>
      <p:sp>
        <p:nvSpPr>
          <p:cNvPr id="8" name="TextBox 7">
            <a:extLst>
              <a:ext uri="{FF2B5EF4-FFF2-40B4-BE49-F238E27FC236}">
                <a16:creationId xmlns:a16="http://schemas.microsoft.com/office/drawing/2014/main" id="{33BE486E-445E-DE27-3840-0B7AF736F3DA}"/>
              </a:ext>
            </a:extLst>
          </p:cNvPr>
          <p:cNvSpPr txBox="1"/>
          <p:nvPr/>
        </p:nvSpPr>
        <p:spPr>
          <a:xfrm>
            <a:off x="170689" y="6388899"/>
            <a:ext cx="6821098" cy="369332"/>
          </a:xfrm>
          <a:prstGeom prst="rect">
            <a:avLst/>
          </a:prstGeom>
          <a:noFill/>
        </p:spPr>
        <p:txBody>
          <a:bodyPr wrap="none" rtlCol="0">
            <a:spAutoFit/>
          </a:bodyPr>
          <a:lstStyle/>
          <a:p>
            <a:r>
              <a:rPr lang="en-US" dirty="0"/>
              <a:t>For example, the </a:t>
            </a:r>
            <a:r>
              <a:rPr lang="en-US" dirty="0" err="1"/>
              <a:t>isoparametric</a:t>
            </a:r>
            <a:r>
              <a:rPr lang="en-US" dirty="0"/>
              <a:t> coordinate for </a:t>
            </a:r>
            <a:r>
              <a:rPr lang="en-US" dirty="0" err="1"/>
              <a:t>ip</a:t>
            </a:r>
            <a:r>
              <a:rPr lang="en-US" dirty="0"/>
              <a:t> 1 is (0.0, -0.5)</a:t>
            </a:r>
          </a:p>
        </p:txBody>
      </p:sp>
      <p:pic>
        <p:nvPicPr>
          <p:cNvPr id="9" name="Picture 8">
            <a:extLst>
              <a:ext uri="{FF2B5EF4-FFF2-40B4-BE49-F238E27FC236}">
                <a16:creationId xmlns:a16="http://schemas.microsoft.com/office/drawing/2014/main" id="{1D015F7A-85CE-C01D-2ECA-7FB4D70A2360}"/>
              </a:ext>
            </a:extLst>
          </p:cNvPr>
          <p:cNvPicPr>
            <a:picLocks noChangeAspect="1"/>
          </p:cNvPicPr>
          <p:nvPr/>
        </p:nvPicPr>
        <p:blipFill>
          <a:blip r:embed="rId3"/>
          <a:stretch>
            <a:fillRect/>
          </a:stretch>
        </p:blipFill>
        <p:spPr>
          <a:xfrm>
            <a:off x="4093699" y="3798099"/>
            <a:ext cx="2565400" cy="2590800"/>
          </a:xfrm>
          <a:prstGeom prst="rect">
            <a:avLst/>
          </a:prstGeom>
        </p:spPr>
      </p:pic>
      <p:pic>
        <p:nvPicPr>
          <p:cNvPr id="10" name="Picture 9">
            <a:extLst>
              <a:ext uri="{FF2B5EF4-FFF2-40B4-BE49-F238E27FC236}">
                <a16:creationId xmlns:a16="http://schemas.microsoft.com/office/drawing/2014/main" id="{8EFA155A-00B9-0D2D-FD00-B95BD42C50CA}"/>
              </a:ext>
            </a:extLst>
          </p:cNvPr>
          <p:cNvPicPr>
            <a:picLocks noChangeAspect="1"/>
          </p:cNvPicPr>
          <p:nvPr/>
        </p:nvPicPr>
        <p:blipFill>
          <a:blip r:embed="rId4"/>
          <a:stretch>
            <a:fillRect/>
          </a:stretch>
        </p:blipFill>
        <p:spPr>
          <a:xfrm>
            <a:off x="7383557" y="3982765"/>
            <a:ext cx="3472286" cy="2590800"/>
          </a:xfrm>
          <a:prstGeom prst="rect">
            <a:avLst/>
          </a:prstGeom>
        </p:spPr>
      </p:pic>
      <p:sp>
        <p:nvSpPr>
          <p:cNvPr id="11" name="TextBox 10">
            <a:extLst>
              <a:ext uri="{FF2B5EF4-FFF2-40B4-BE49-F238E27FC236}">
                <a16:creationId xmlns:a16="http://schemas.microsoft.com/office/drawing/2014/main" id="{A6542B6F-DE5A-E76F-9664-1CA569D97B8D}"/>
              </a:ext>
            </a:extLst>
          </p:cNvPr>
          <p:cNvSpPr txBox="1"/>
          <p:nvPr/>
        </p:nvSpPr>
        <p:spPr>
          <a:xfrm>
            <a:off x="8632557" y="4726982"/>
            <a:ext cx="0" cy="0"/>
          </a:xfrm>
          <a:prstGeom prst="rect">
            <a:avLst/>
          </a:prstGeom>
        </p:spPr>
        <p:txBody>
          <a:bodyPr vert="horz" wrap="none" lIns="91440" tIns="45720" rIns="91440" bIns="45720" rtlCol="0">
            <a:noAutofit/>
          </a:bodyPr>
          <a:lstStyle/>
          <a:p>
            <a:pPr algn="l"/>
            <a:r>
              <a:rPr lang="en-US" dirty="0"/>
              <a:t>Bar3 (quadratic)</a:t>
            </a:r>
          </a:p>
        </p:txBody>
      </p:sp>
    </p:spTree>
    <p:extLst>
      <p:ext uri="{BB962C8B-B14F-4D97-AF65-F5344CB8AC3E}">
        <p14:creationId xmlns:p14="http://schemas.microsoft.com/office/powerpoint/2010/main" val="30403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7505700" cy="5425409"/>
          </a:xfrm>
        </p:spPr>
        <p:txBody>
          <a:bodyPr/>
          <a:lstStyle/>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pPr marL="342900" indent="-342900">
              <a:buFont typeface="Arial" panose="020B0604020202020204" pitchFamily="34" charset="0"/>
              <a:buChar char="•"/>
            </a:pPr>
            <a:r>
              <a:rPr lang="en-US" dirty="0"/>
              <a:t>This term is assembled over an element iteration and drives a consistent mass matrix with a full </a:t>
            </a:r>
            <a:r>
              <a:rPr lang="en-US" dirty="0" err="1"/>
              <a:t>node:element:node</a:t>
            </a:r>
            <a:r>
              <a:rPr lang="en-US" dirty="0"/>
              <a:t>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uniform time stepping, the coefficients are give by, </a:t>
            </a:r>
          </a:p>
          <a:p>
            <a:pPr marL="726948" lvl="1" indent="-342900">
              <a:buFont typeface="Arial" panose="020B0604020202020204" pitchFamily="34" charset="0"/>
              <a:buChar char="•"/>
            </a:pP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½</a:t>
            </a:r>
          </a:p>
          <a:p>
            <a:pPr marL="342900" indent="-342900">
              <a:buFont typeface="Arial" panose="020B0604020202020204" pitchFamily="34" charset="0"/>
              <a:buChar char="•"/>
            </a:pPr>
            <a:r>
              <a:rPr lang="en-US" dirty="0"/>
              <a:t>You can easily see how the underlying basis pulls in the full </a:t>
            </a:r>
            <a:r>
              <a:rPr lang="en-US" dirty="0" err="1"/>
              <a:t>node:element_node</a:t>
            </a:r>
            <a:r>
              <a:rPr lang="en-US" dirty="0"/>
              <a:t> stencil:</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1087787" y="3495996"/>
            <a:ext cx="7505700" cy="850900"/>
          </a:xfrm>
          <a:prstGeom prst="rect">
            <a:avLst/>
          </a:prstGeom>
        </p:spPr>
      </p:pic>
      <p:pic>
        <p:nvPicPr>
          <p:cNvPr id="8" name="Picture 7">
            <a:extLst>
              <a:ext uri="{FF2B5EF4-FFF2-40B4-BE49-F238E27FC236}">
                <a16:creationId xmlns:a16="http://schemas.microsoft.com/office/drawing/2014/main" id="{53A4BA75-ED20-F7C9-F903-0CC3BBFA113F}"/>
              </a:ext>
            </a:extLst>
          </p:cNvPr>
          <p:cNvPicPr>
            <a:picLocks noChangeAspect="1"/>
          </p:cNvPicPr>
          <p:nvPr/>
        </p:nvPicPr>
        <p:blipFill rotWithShape="1">
          <a:blip r:embed="rId3"/>
          <a:srcRect r="12327"/>
          <a:stretch/>
        </p:blipFill>
        <p:spPr>
          <a:xfrm>
            <a:off x="8278893" y="1060455"/>
            <a:ext cx="3384873" cy="25400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4"/>
          <a:stretch>
            <a:fillRect/>
          </a:stretch>
        </p:blipFill>
        <p:spPr>
          <a:xfrm>
            <a:off x="8124249" y="4196441"/>
            <a:ext cx="3128582" cy="2638667"/>
          </a:xfrm>
          <a:prstGeom prst="rect">
            <a:avLst/>
          </a:prstGeom>
        </p:spPr>
      </p:pic>
      <p:pic>
        <p:nvPicPr>
          <p:cNvPr id="10" name="Picture 9">
            <a:extLst>
              <a:ext uri="{FF2B5EF4-FFF2-40B4-BE49-F238E27FC236}">
                <a16:creationId xmlns:a16="http://schemas.microsoft.com/office/drawing/2014/main" id="{C747AE3B-969A-4DFD-9293-D1E929A22116}"/>
              </a:ext>
            </a:extLst>
          </p:cNvPr>
          <p:cNvPicPr>
            <a:picLocks noChangeAspect="1"/>
          </p:cNvPicPr>
          <p:nvPr/>
        </p:nvPicPr>
        <p:blipFill>
          <a:blip r:embed="rId5"/>
          <a:stretch>
            <a:fillRect/>
          </a:stretch>
        </p:blipFill>
        <p:spPr>
          <a:xfrm>
            <a:off x="4434914" y="6057049"/>
            <a:ext cx="1955800" cy="596900"/>
          </a:xfrm>
          <a:prstGeom prst="rect">
            <a:avLst/>
          </a:prstGeom>
        </p:spPr>
      </p:pic>
    </p:spTree>
    <p:extLst>
      <p:ext uri="{BB962C8B-B14F-4D97-AF65-F5344CB8AC3E}">
        <p14:creationId xmlns:p14="http://schemas.microsoft.com/office/powerpoint/2010/main" val="139849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 Code</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743554" cy="5425409"/>
          </a:xfrm>
        </p:spPr>
        <p:txBody>
          <a:bodyPr/>
          <a:lstStyle/>
          <a:p>
            <a:pPr marL="342900" indent="-342900">
              <a:buFont typeface="Arial" panose="020B0604020202020204" pitchFamily="34" charset="0"/>
              <a:buChar char="•"/>
            </a:pPr>
            <a:r>
              <a:rPr lang="en-US" dirty="0">
                <a:hlinkClick r:id="rId2"/>
              </a:rPr>
              <a:t>https://github.com/NaluCFD/Nalu/blob/master/src/kernel/ScalarMassElemKernel.C</a:t>
            </a:r>
            <a:r>
              <a:rPr lang="en-US" dirty="0"/>
              <a:t> </a:t>
            </a:r>
          </a:p>
        </p:txBody>
      </p:sp>
    </p:spTree>
    <p:extLst>
      <p:ext uri="{BB962C8B-B14F-4D97-AF65-F5344CB8AC3E}">
        <p14:creationId xmlns:p14="http://schemas.microsoft.com/office/powerpoint/2010/main" val="178886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The Consistent Mass Matrix</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896600" cy="5425409"/>
          </a:xfrm>
        </p:spPr>
        <p:txBody>
          <a:bodyPr/>
          <a:lstStyle/>
          <a:p>
            <a:pPr marL="342900" indent="-342900">
              <a:buFont typeface="Arial" panose="020B0604020202020204" pitchFamily="34" charset="0"/>
              <a:buChar char="•"/>
            </a:pPr>
            <a:r>
              <a:rPr lang="en-US" dirty="0"/>
              <a:t>When evaluating the volumetric contributions using the full stencil, this approach is known as a </a:t>
            </a:r>
            <a:r>
              <a:rPr lang="en-US" i="1" dirty="0"/>
              <a:t>consistent mass matrix </a:t>
            </a:r>
            <a:r>
              <a:rPr lang="en-US" dirty="0"/>
              <a:t>as compared to the previous </a:t>
            </a:r>
            <a:r>
              <a:rPr lang="en-US" i="1" dirty="0"/>
              <a:t>lumped mass matrix </a:t>
            </a:r>
            <a:r>
              <a:rPr lang="en-US" dirty="0"/>
              <a:t>that is supported by CC and EBVC</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290364" y="2388573"/>
            <a:ext cx="7505700" cy="8509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3"/>
          <a:stretch>
            <a:fillRect/>
          </a:stretch>
        </p:blipFill>
        <p:spPr>
          <a:xfrm>
            <a:off x="8124249" y="4196441"/>
            <a:ext cx="3128582" cy="2638667"/>
          </a:xfrm>
          <a:prstGeom prst="rect">
            <a:avLst/>
          </a:prstGeom>
        </p:spPr>
      </p:pic>
      <p:pic>
        <p:nvPicPr>
          <p:cNvPr id="5" name="Picture 4">
            <a:extLst>
              <a:ext uri="{FF2B5EF4-FFF2-40B4-BE49-F238E27FC236}">
                <a16:creationId xmlns:a16="http://schemas.microsoft.com/office/drawing/2014/main" id="{DF991E30-E902-81F8-2E28-87069F27746E}"/>
              </a:ext>
            </a:extLst>
          </p:cNvPr>
          <p:cNvPicPr>
            <a:picLocks noChangeAspect="1"/>
          </p:cNvPicPr>
          <p:nvPr/>
        </p:nvPicPr>
        <p:blipFill>
          <a:blip r:embed="rId4"/>
          <a:stretch>
            <a:fillRect/>
          </a:stretch>
        </p:blipFill>
        <p:spPr>
          <a:xfrm>
            <a:off x="201464" y="3480680"/>
            <a:ext cx="7683500" cy="800100"/>
          </a:xfrm>
          <a:prstGeom prst="rect">
            <a:avLst/>
          </a:prstGeom>
        </p:spPr>
      </p:pic>
      <p:pic>
        <p:nvPicPr>
          <p:cNvPr id="11" name="Picture 10">
            <a:extLst>
              <a:ext uri="{FF2B5EF4-FFF2-40B4-BE49-F238E27FC236}">
                <a16:creationId xmlns:a16="http://schemas.microsoft.com/office/drawing/2014/main" id="{1E8B80D0-8F0D-5798-D126-982EAC122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02" y="4331423"/>
            <a:ext cx="5148294" cy="2449087"/>
          </a:xfrm>
          <a:prstGeom prst="rect">
            <a:avLst/>
          </a:prstGeom>
        </p:spPr>
      </p:pic>
      <p:sp>
        <p:nvSpPr>
          <p:cNvPr id="12" name="TextBox 11">
            <a:extLst>
              <a:ext uri="{FF2B5EF4-FFF2-40B4-BE49-F238E27FC236}">
                <a16:creationId xmlns:a16="http://schemas.microsoft.com/office/drawing/2014/main" id="{4C72ACE3-0013-DAB9-B015-4487104F4315}"/>
              </a:ext>
            </a:extLst>
          </p:cNvPr>
          <p:cNvSpPr txBox="1"/>
          <p:nvPr/>
        </p:nvSpPr>
        <p:spPr>
          <a:xfrm>
            <a:off x="8103029" y="3653822"/>
            <a:ext cx="0" cy="0"/>
          </a:xfrm>
          <a:prstGeom prst="rect">
            <a:avLst/>
          </a:prstGeom>
        </p:spPr>
        <p:txBody>
          <a:bodyPr vert="horz" wrap="none" lIns="91440" tIns="45720" rIns="91440" bIns="45720" rtlCol="0">
            <a:noAutofit/>
          </a:bodyPr>
          <a:lstStyle/>
          <a:p>
            <a:pPr algn="l"/>
            <a:r>
              <a:rPr lang="en-US" dirty="0"/>
              <a:t>(Lumped)</a:t>
            </a:r>
          </a:p>
        </p:txBody>
      </p:sp>
      <p:sp>
        <p:nvSpPr>
          <p:cNvPr id="13" name="TextBox 12">
            <a:extLst>
              <a:ext uri="{FF2B5EF4-FFF2-40B4-BE49-F238E27FC236}">
                <a16:creationId xmlns:a16="http://schemas.microsoft.com/office/drawing/2014/main" id="{A062B23C-2B78-1F4D-2384-42B45A28F6D3}"/>
              </a:ext>
            </a:extLst>
          </p:cNvPr>
          <p:cNvSpPr txBox="1"/>
          <p:nvPr/>
        </p:nvSpPr>
        <p:spPr>
          <a:xfrm>
            <a:off x="8103029" y="2697903"/>
            <a:ext cx="0" cy="0"/>
          </a:xfrm>
          <a:prstGeom prst="rect">
            <a:avLst/>
          </a:prstGeom>
        </p:spPr>
        <p:txBody>
          <a:bodyPr vert="horz" wrap="none" lIns="91440" tIns="45720" rIns="91440" bIns="45720" rtlCol="0">
            <a:noAutofit/>
          </a:bodyPr>
          <a:lstStyle/>
          <a:p>
            <a:pPr algn="l"/>
            <a:r>
              <a:rPr lang="en-US" dirty="0"/>
              <a:t>(Consistent)</a:t>
            </a:r>
          </a:p>
        </p:txBody>
      </p:sp>
      <p:sp>
        <p:nvSpPr>
          <p:cNvPr id="16" name="TextBox 15">
            <a:extLst>
              <a:ext uri="{FF2B5EF4-FFF2-40B4-BE49-F238E27FC236}">
                <a16:creationId xmlns:a16="http://schemas.microsoft.com/office/drawing/2014/main" id="{B56A91CE-330B-BD09-0FCA-6E4D8AF55BC3}"/>
              </a:ext>
            </a:extLst>
          </p:cNvPr>
          <p:cNvSpPr txBox="1"/>
          <p:nvPr/>
        </p:nvSpPr>
        <p:spPr>
          <a:xfrm>
            <a:off x="5938758" y="4370388"/>
            <a:ext cx="2663033" cy="2585323"/>
          </a:xfrm>
          <a:prstGeom prst="rect">
            <a:avLst/>
          </a:prstGeom>
          <a:noFill/>
        </p:spPr>
        <p:txBody>
          <a:bodyPr wrap="square">
            <a:spAutoFit/>
          </a:bodyPr>
          <a:lstStyle/>
          <a:p>
            <a:r>
              <a:rPr lang="en-US" dirty="0" err="1"/>
              <a:t>Convecting</a:t>
            </a:r>
            <a:r>
              <a:rPr lang="en-US" dirty="0"/>
              <a:t> Taylor Vortex analytical solution; error computed at 1 second</a:t>
            </a:r>
          </a:p>
          <a:p>
            <a:pPr algn="l"/>
            <a:endParaRPr lang="en-US" dirty="0"/>
          </a:p>
          <a:p>
            <a:pPr algn="l"/>
            <a:r>
              <a:rPr lang="en-US" dirty="0"/>
              <a:t>Shown to be the </a:t>
            </a:r>
          </a:p>
          <a:p>
            <a:pPr algn="l"/>
            <a:r>
              <a:rPr lang="en-US" dirty="0"/>
              <a:t>convergence rate, </a:t>
            </a:r>
          </a:p>
          <a:p>
            <a:pPr algn="l"/>
            <a:r>
              <a:rPr lang="en-US" dirty="0"/>
              <a:t>2</a:t>
            </a:r>
            <a:r>
              <a:rPr lang="en-US" baseline="30000" dirty="0"/>
              <a:t>nd</a:t>
            </a:r>
            <a:r>
              <a:rPr lang="en-US" dirty="0"/>
              <a:t> order</a:t>
            </a:r>
          </a:p>
          <a:p>
            <a:endParaRPr lang="en-US" dirty="0"/>
          </a:p>
        </p:txBody>
      </p:sp>
      <p:pic>
        <p:nvPicPr>
          <p:cNvPr id="6" name="Picture 5">
            <a:extLst>
              <a:ext uri="{FF2B5EF4-FFF2-40B4-BE49-F238E27FC236}">
                <a16:creationId xmlns:a16="http://schemas.microsoft.com/office/drawing/2014/main" id="{A30ADCF6-C41A-84D5-B2DB-EBC845457CB9}"/>
              </a:ext>
            </a:extLst>
          </p:cNvPr>
          <p:cNvPicPr>
            <a:picLocks noChangeAspect="1"/>
          </p:cNvPicPr>
          <p:nvPr/>
        </p:nvPicPr>
        <p:blipFill>
          <a:blip r:embed="rId6"/>
          <a:stretch>
            <a:fillRect/>
          </a:stretch>
        </p:blipFill>
        <p:spPr>
          <a:xfrm>
            <a:off x="9667631" y="2593189"/>
            <a:ext cx="1955800" cy="596900"/>
          </a:xfrm>
          <a:prstGeom prst="rect">
            <a:avLst/>
          </a:prstGeom>
        </p:spPr>
      </p:pic>
    </p:spTree>
    <p:extLst>
      <p:ext uri="{BB962C8B-B14F-4D97-AF65-F5344CB8AC3E}">
        <p14:creationId xmlns:p14="http://schemas.microsoft.com/office/powerpoint/2010/main" val="140980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CVFEM are also assembled over an element or nodal loop</a:t>
            </a:r>
          </a:p>
          <a:p>
            <a:pPr marL="342900" indent="-342900">
              <a:buFont typeface="Arial" panose="020B0604020202020204" pitchFamily="34" charset="0"/>
              <a:buChar char="•"/>
            </a:pPr>
            <a:r>
              <a:rPr lang="en-US" dirty="0"/>
              <a:t>In some cases, the source term can be complex, i.e., includes gradients, which drives either a nodal assembly of these quantities to the nodes (recall, the projected nodal gradient), or local evaluation using the shape function derivatives (see upcoming diffusion operator)</a:t>
            </a:r>
          </a:p>
          <a:p>
            <a:endParaRPr lang="en-US" dirty="0"/>
          </a:p>
        </p:txBody>
      </p:sp>
      <p:pic>
        <p:nvPicPr>
          <p:cNvPr id="5" name="Picture 4">
            <a:extLst>
              <a:ext uri="{FF2B5EF4-FFF2-40B4-BE49-F238E27FC236}">
                <a16:creationId xmlns:a16="http://schemas.microsoft.com/office/drawing/2014/main" id="{7B6339FB-C05C-2DF5-C383-002C10148956}"/>
              </a:ext>
            </a:extLst>
          </p:cNvPr>
          <p:cNvPicPr>
            <a:picLocks noChangeAspect="1"/>
          </p:cNvPicPr>
          <p:nvPr/>
        </p:nvPicPr>
        <p:blipFill>
          <a:blip r:embed="rId2"/>
          <a:stretch>
            <a:fillRect/>
          </a:stretch>
        </p:blipFill>
        <p:spPr>
          <a:xfrm>
            <a:off x="829552" y="3099261"/>
            <a:ext cx="3860800" cy="2540000"/>
          </a:xfrm>
          <a:prstGeom prst="rect">
            <a:avLst/>
          </a:prstGeom>
        </p:spPr>
      </p:pic>
      <p:pic>
        <p:nvPicPr>
          <p:cNvPr id="6" name="Picture 5">
            <a:extLst>
              <a:ext uri="{FF2B5EF4-FFF2-40B4-BE49-F238E27FC236}">
                <a16:creationId xmlns:a16="http://schemas.microsoft.com/office/drawing/2014/main" id="{47168C2E-7787-C371-A134-4C8D2E041A6B}"/>
              </a:ext>
            </a:extLst>
          </p:cNvPr>
          <p:cNvPicPr>
            <a:picLocks noChangeAspect="1"/>
          </p:cNvPicPr>
          <p:nvPr/>
        </p:nvPicPr>
        <p:blipFill>
          <a:blip r:embed="rId3"/>
          <a:stretch>
            <a:fillRect/>
          </a:stretch>
        </p:blipFill>
        <p:spPr>
          <a:xfrm>
            <a:off x="4379885" y="3988261"/>
            <a:ext cx="2781300" cy="762000"/>
          </a:xfrm>
          <a:prstGeom prst="rect">
            <a:avLst/>
          </a:prstGeom>
        </p:spPr>
      </p:pic>
    </p:spTree>
    <p:extLst>
      <p:ext uri="{BB962C8B-B14F-4D97-AF65-F5344CB8AC3E}">
        <p14:creationId xmlns:p14="http://schemas.microsoft.com/office/powerpoint/2010/main" val="38660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 Code</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a:xfrm>
            <a:off x="647700" y="1409700"/>
            <a:ext cx="3800633" cy="4610100"/>
          </a:xfrm>
        </p:spPr>
        <p:txBody>
          <a:bodyPr/>
          <a:lstStyle/>
          <a:p>
            <a:pPr marL="342900" indent="-342900">
              <a:buFont typeface="Arial" panose="020B0604020202020204" pitchFamily="34" charset="0"/>
              <a:buChar char="•"/>
            </a:pPr>
            <a:r>
              <a:rPr lang="en-US" dirty="0">
                <a:hlinkClick r:id="rId2"/>
              </a:rPr>
              <a:t>https://github.com/NaluCFD/Nalu/blob/master/src/user_functions/SteadyThermal3dContactSrcElemKernel.C</a:t>
            </a:r>
            <a:r>
              <a:rPr lang="en-US" dirty="0"/>
              <a:t> </a:t>
            </a: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20A77C6D-CFA8-0FA6-2329-C43542516250}"/>
              </a:ext>
            </a:extLst>
          </p:cNvPr>
          <p:cNvPicPr>
            <a:picLocks noChangeAspect="1"/>
          </p:cNvPicPr>
          <p:nvPr/>
        </p:nvPicPr>
        <p:blipFill>
          <a:blip r:embed="rId3"/>
          <a:stretch>
            <a:fillRect/>
          </a:stretch>
        </p:blipFill>
        <p:spPr>
          <a:xfrm>
            <a:off x="4945805" y="1029798"/>
            <a:ext cx="6259285" cy="5806714"/>
          </a:xfrm>
          <a:prstGeom prst="rect">
            <a:avLst/>
          </a:prstGeom>
        </p:spPr>
      </p:pic>
    </p:spTree>
    <p:extLst>
      <p:ext uri="{BB962C8B-B14F-4D97-AF65-F5344CB8AC3E}">
        <p14:creationId xmlns:p14="http://schemas.microsoft.com/office/powerpoint/2010/main" val="29059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(no stabilization)</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Integration points can also be shifted from the sub-control surface to the edge midpoint (while still using the integration point area vector)</a:t>
            </a:r>
          </a:p>
          <a:p>
            <a:pPr marL="342900" indent="-342900">
              <a:buFont typeface="Arial" panose="020B0604020202020204" pitchFamily="34" charset="0"/>
              <a:buChar char="•"/>
            </a:pPr>
            <a:r>
              <a:rPr lang="en-US" dirty="0"/>
              <a:t>This is a </a:t>
            </a:r>
            <a:r>
              <a:rPr lang="en-US" i="1" dirty="0"/>
              <a:t>central-</a:t>
            </a:r>
            <a:r>
              <a:rPr lang="en-US" dirty="0"/>
              <a:t> or </a:t>
            </a:r>
            <a:r>
              <a:rPr lang="en-US" i="1" dirty="0" err="1"/>
              <a:t>Galerkin</a:t>
            </a:r>
            <a:r>
              <a:rPr lang="en-US" i="1" dirty="0"/>
              <a:t>-based </a:t>
            </a:r>
            <a:r>
              <a:rPr lang="en-US" dirty="0"/>
              <a:t>advection operator</a:t>
            </a:r>
            <a:endParaRPr lang="en-US" i="1" dirty="0"/>
          </a:p>
        </p:txBody>
      </p:sp>
      <p:pic>
        <p:nvPicPr>
          <p:cNvPr id="5" name="Picture 4">
            <a:extLst>
              <a:ext uri="{FF2B5EF4-FFF2-40B4-BE49-F238E27FC236}">
                <a16:creationId xmlns:a16="http://schemas.microsoft.com/office/drawing/2014/main" id="{A75F87BA-9467-4F0E-EFB6-6D5FAEDD0D2A}"/>
              </a:ext>
            </a:extLst>
          </p:cNvPr>
          <p:cNvPicPr>
            <a:picLocks noChangeAspect="1"/>
          </p:cNvPicPr>
          <p:nvPr/>
        </p:nvPicPr>
        <p:blipFill>
          <a:blip r:embed="rId2"/>
          <a:stretch>
            <a:fillRect/>
          </a:stretch>
        </p:blipFill>
        <p:spPr>
          <a:xfrm>
            <a:off x="48713" y="2402465"/>
            <a:ext cx="3860800" cy="2540000"/>
          </a:xfrm>
          <a:prstGeom prst="rect">
            <a:avLst/>
          </a:prstGeom>
        </p:spPr>
      </p:pic>
      <p:cxnSp>
        <p:nvCxnSpPr>
          <p:cNvPr id="6" name="Straight Arrow Connector 5">
            <a:extLst>
              <a:ext uri="{FF2B5EF4-FFF2-40B4-BE49-F238E27FC236}">
                <a16:creationId xmlns:a16="http://schemas.microsoft.com/office/drawing/2014/main" id="{760AAD59-43A0-D578-E056-FFDAB9F88051}"/>
              </a:ext>
            </a:extLst>
          </p:cNvPr>
          <p:cNvCxnSpPr>
            <a:cxnSpLocks/>
          </p:cNvCxnSpPr>
          <p:nvPr/>
        </p:nvCxnSpPr>
        <p:spPr>
          <a:xfrm flipH="1">
            <a:off x="1578750" y="33127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A136EC-C097-9115-D17B-09839A96257B}"/>
              </a:ext>
            </a:extLst>
          </p:cNvPr>
          <p:cNvCxnSpPr>
            <a:cxnSpLocks/>
          </p:cNvCxnSpPr>
          <p:nvPr/>
        </p:nvCxnSpPr>
        <p:spPr>
          <a:xfrm flipH="1">
            <a:off x="1361035" y="354134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EFEC582-B9F3-4CE5-6018-C39869BB64EF}"/>
              </a:ext>
            </a:extLst>
          </p:cNvPr>
          <p:cNvCxnSpPr>
            <a:cxnSpLocks/>
          </p:cNvCxnSpPr>
          <p:nvPr/>
        </p:nvCxnSpPr>
        <p:spPr>
          <a:xfrm flipH="1">
            <a:off x="1284835" y="2964402"/>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68D879C-7B91-5DBC-5812-3CE5EC84F85F}"/>
              </a:ext>
            </a:extLst>
          </p:cNvPr>
          <p:cNvCxnSpPr>
            <a:cxnSpLocks/>
          </p:cNvCxnSpPr>
          <p:nvPr/>
        </p:nvCxnSpPr>
        <p:spPr>
          <a:xfrm flipH="1">
            <a:off x="925605" y="3258313"/>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DE64A34-12CA-345F-3F92-CB5B80A643F8}"/>
              </a:ext>
            </a:extLst>
          </p:cNvPr>
          <p:cNvPicPr>
            <a:picLocks noChangeAspect="1"/>
          </p:cNvPicPr>
          <p:nvPr/>
        </p:nvPicPr>
        <p:blipFill>
          <a:blip r:embed="rId3"/>
          <a:stretch>
            <a:fillRect/>
          </a:stretch>
        </p:blipFill>
        <p:spPr>
          <a:xfrm>
            <a:off x="2314134" y="3483090"/>
            <a:ext cx="6045200" cy="762000"/>
          </a:xfrm>
          <a:prstGeom prst="rect">
            <a:avLst/>
          </a:prstGeom>
        </p:spPr>
      </p:pic>
      <p:sp>
        <p:nvSpPr>
          <p:cNvPr id="12" name="Content Placeholder 3">
            <a:extLst>
              <a:ext uri="{FF2B5EF4-FFF2-40B4-BE49-F238E27FC236}">
                <a16:creationId xmlns:a16="http://schemas.microsoft.com/office/drawing/2014/main" id="{F1572486-948D-EDB6-CBD9-2604812BD603}"/>
              </a:ext>
            </a:extLst>
          </p:cNvPr>
          <p:cNvSpPr txBox="1">
            <a:spLocks/>
          </p:cNvSpPr>
          <p:nvPr/>
        </p:nvSpPr>
        <p:spPr>
          <a:xfrm>
            <a:off x="9083209" y="2349362"/>
            <a:ext cx="2940064" cy="289395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Notes:</a:t>
            </a:r>
          </a:p>
          <a:p>
            <a:pPr marL="342900" indent="-342900">
              <a:buFont typeface="+mj-lt"/>
              <a:buAutoNum type="arabicPeriod"/>
            </a:pPr>
            <a:r>
              <a:rPr lang="en-US" dirty="0"/>
              <a:t>Common to integrate-by-parts, however, not required</a:t>
            </a:r>
          </a:p>
          <a:p>
            <a:pPr marL="342900" indent="-342900">
              <a:buFont typeface="+mj-lt"/>
              <a:buAutoNum type="arabicPeriod"/>
            </a:pPr>
            <a:r>
              <a:rPr lang="en-US" dirty="0"/>
              <a:t>Advection term need not be in divergence form (non-conserved form is suitable)</a:t>
            </a:r>
          </a:p>
          <a:p>
            <a:endParaRPr lang="en-US" dirty="0"/>
          </a:p>
        </p:txBody>
      </p:sp>
    </p:spTree>
    <p:extLst>
      <p:ext uri="{BB962C8B-B14F-4D97-AF65-F5344CB8AC3E}">
        <p14:creationId xmlns:p14="http://schemas.microsoft.com/office/powerpoint/2010/main" val="24050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EAB4-3165-CAF3-B35D-17351561CF77}"/>
              </a:ext>
            </a:extLst>
          </p:cNvPr>
          <p:cNvSpPr>
            <a:spLocks noGrp="1"/>
          </p:cNvSpPr>
          <p:nvPr>
            <p:ph type="title"/>
          </p:nvPr>
        </p:nvSpPr>
        <p:spPr/>
        <p:txBody>
          <a:bodyPr/>
          <a:lstStyle/>
          <a:p>
            <a:r>
              <a:rPr lang="en-US" dirty="0"/>
              <a:t>Deep Dive on CVFEM: Advection Discretization</a:t>
            </a:r>
            <a:br>
              <a:rPr lang="en-US" dirty="0"/>
            </a:br>
            <a:r>
              <a:rPr lang="en-US" dirty="0"/>
              <a:t>Non-Conserved Form</a:t>
            </a:r>
          </a:p>
        </p:txBody>
      </p:sp>
      <p:sp>
        <p:nvSpPr>
          <p:cNvPr id="3" name="Slide Number Placeholder 2">
            <a:extLst>
              <a:ext uri="{FF2B5EF4-FFF2-40B4-BE49-F238E27FC236}">
                <a16:creationId xmlns:a16="http://schemas.microsoft.com/office/drawing/2014/main" id="{3E1960D1-FACD-D31A-93FE-1EC2A91BB87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1D7E0253-D693-4F44-44FE-3FE5AD93D438}"/>
              </a:ext>
            </a:extLst>
          </p:cNvPr>
          <p:cNvSpPr>
            <a:spLocks noGrp="1"/>
          </p:cNvSpPr>
          <p:nvPr>
            <p:ph sz="quarter" idx="11"/>
          </p:nvPr>
        </p:nvSpPr>
        <p:spPr/>
        <p:txBody>
          <a:bodyPr/>
          <a:lstStyle/>
          <a:p>
            <a:pPr marL="342900" indent="-342900">
              <a:buFont typeface="Arial" panose="020B0604020202020204" pitchFamily="34" charset="0"/>
              <a:buChar char="•"/>
            </a:pPr>
            <a:r>
              <a:rPr lang="en-US" dirty="0"/>
              <a:t>The advection term can be integrated by parts, or not; moreover, the PDE can drive a non-conservative equation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Non-conserved form, unlike CC and EBVC, provides no added complexity</a:t>
            </a:r>
          </a:p>
          <a:p>
            <a:endParaRPr lang="en-US" dirty="0"/>
          </a:p>
        </p:txBody>
      </p:sp>
      <p:pic>
        <p:nvPicPr>
          <p:cNvPr id="5" name="Picture 4">
            <a:extLst>
              <a:ext uri="{FF2B5EF4-FFF2-40B4-BE49-F238E27FC236}">
                <a16:creationId xmlns:a16="http://schemas.microsoft.com/office/drawing/2014/main" id="{1C7E6024-3E6F-5153-E07E-37AA5DA3B563}"/>
              </a:ext>
            </a:extLst>
          </p:cNvPr>
          <p:cNvPicPr>
            <a:picLocks noChangeAspect="1"/>
          </p:cNvPicPr>
          <p:nvPr/>
        </p:nvPicPr>
        <p:blipFill>
          <a:blip r:embed="rId2"/>
          <a:stretch>
            <a:fillRect/>
          </a:stretch>
        </p:blipFill>
        <p:spPr>
          <a:xfrm>
            <a:off x="945289" y="2655699"/>
            <a:ext cx="5930900" cy="673100"/>
          </a:xfrm>
          <a:prstGeom prst="rect">
            <a:avLst/>
          </a:prstGeom>
        </p:spPr>
      </p:pic>
      <p:pic>
        <p:nvPicPr>
          <p:cNvPr id="6" name="Picture 5">
            <a:extLst>
              <a:ext uri="{FF2B5EF4-FFF2-40B4-BE49-F238E27FC236}">
                <a16:creationId xmlns:a16="http://schemas.microsoft.com/office/drawing/2014/main" id="{A5BBB946-EE4E-9A34-D226-48279B012D23}"/>
              </a:ext>
            </a:extLst>
          </p:cNvPr>
          <p:cNvPicPr>
            <a:picLocks noChangeAspect="1"/>
          </p:cNvPicPr>
          <p:nvPr/>
        </p:nvPicPr>
        <p:blipFill>
          <a:blip r:embed="rId3"/>
          <a:stretch>
            <a:fillRect/>
          </a:stretch>
        </p:blipFill>
        <p:spPr>
          <a:xfrm>
            <a:off x="1600200" y="4051300"/>
            <a:ext cx="3479800" cy="673100"/>
          </a:xfrm>
          <a:prstGeom prst="rect">
            <a:avLst/>
          </a:prstGeom>
        </p:spPr>
      </p:pic>
      <p:pic>
        <p:nvPicPr>
          <p:cNvPr id="7" name="Picture 6">
            <a:extLst>
              <a:ext uri="{FF2B5EF4-FFF2-40B4-BE49-F238E27FC236}">
                <a16:creationId xmlns:a16="http://schemas.microsoft.com/office/drawing/2014/main" id="{4C712123-704D-C6BB-5000-EA2C0C1B2173}"/>
              </a:ext>
            </a:extLst>
          </p:cNvPr>
          <p:cNvPicPr>
            <a:picLocks noChangeAspect="1"/>
          </p:cNvPicPr>
          <p:nvPr/>
        </p:nvPicPr>
        <p:blipFill>
          <a:blip r:embed="rId4"/>
          <a:stretch>
            <a:fillRect/>
          </a:stretch>
        </p:blipFill>
        <p:spPr>
          <a:xfrm>
            <a:off x="5673671" y="5925341"/>
            <a:ext cx="3200400" cy="685800"/>
          </a:xfrm>
          <a:prstGeom prst="rect">
            <a:avLst/>
          </a:prstGeom>
        </p:spPr>
      </p:pic>
      <p:pic>
        <p:nvPicPr>
          <p:cNvPr id="8" name="Picture 7">
            <a:extLst>
              <a:ext uri="{FF2B5EF4-FFF2-40B4-BE49-F238E27FC236}">
                <a16:creationId xmlns:a16="http://schemas.microsoft.com/office/drawing/2014/main" id="{FA1F69DC-C212-D2BF-2ECC-40C60B0FCA6D}"/>
              </a:ext>
            </a:extLst>
          </p:cNvPr>
          <p:cNvPicPr>
            <a:picLocks noChangeAspect="1"/>
          </p:cNvPicPr>
          <p:nvPr/>
        </p:nvPicPr>
        <p:blipFill>
          <a:blip r:embed="rId5"/>
          <a:stretch>
            <a:fillRect/>
          </a:stretch>
        </p:blipFill>
        <p:spPr>
          <a:xfrm>
            <a:off x="6032500" y="4018231"/>
            <a:ext cx="5016500" cy="635000"/>
          </a:xfrm>
          <a:prstGeom prst="rect">
            <a:avLst/>
          </a:prstGeom>
        </p:spPr>
      </p:pic>
      <p:cxnSp>
        <p:nvCxnSpPr>
          <p:cNvPr id="10" name="Straight Arrow Connector 9">
            <a:extLst>
              <a:ext uri="{FF2B5EF4-FFF2-40B4-BE49-F238E27FC236}">
                <a16:creationId xmlns:a16="http://schemas.microsoft.com/office/drawing/2014/main" id="{810CFB82-8BE7-1716-1ED1-F75195983F97}"/>
              </a:ext>
            </a:extLst>
          </p:cNvPr>
          <p:cNvCxnSpPr/>
          <p:nvPr/>
        </p:nvCxnSpPr>
        <p:spPr>
          <a:xfrm>
            <a:off x="1600200" y="3429000"/>
            <a:ext cx="631556" cy="594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0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Code</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hlinkClick r:id="rId2"/>
              </a:rPr>
              <a:t>https://github.com/NaluCFD/Nalu/blob/master/src/kernel/ScalarAdvDiffElemKernel.C</a:t>
            </a:r>
            <a:r>
              <a:rPr lang="en-US" dirty="0"/>
              <a:t> </a:t>
            </a:r>
          </a:p>
          <a:p>
            <a:pPr marL="342900" indent="-342900">
              <a:buFont typeface="Arial" panose="020B0604020202020204" pitchFamily="34" charset="0"/>
              <a:buChar char="•"/>
            </a:pPr>
            <a:r>
              <a:rPr lang="en-US" dirty="0"/>
              <a:t>This routine includes advection and diffusion</a:t>
            </a:r>
          </a:p>
          <a:p>
            <a:pPr marL="342900" indent="-342900">
              <a:buFont typeface="Arial" panose="020B0604020202020204" pitchFamily="34" charset="0"/>
              <a:buChar char="•"/>
            </a:pPr>
            <a:r>
              <a:rPr lang="en-US" dirty="0"/>
              <a:t>Recall that integration point value is provided by nodal loop over the underlying nodal basis for this element</a:t>
            </a:r>
          </a:p>
          <a:p>
            <a:pPr marL="342900" indent="-342900">
              <a:buFont typeface="Arial" panose="020B0604020202020204" pitchFamily="34" charset="0"/>
              <a:buChar char="•"/>
            </a:pPr>
            <a:r>
              <a:rPr lang="en-US" dirty="0"/>
              <a:t>Also note that this routine is valid for all types of supported elements – both low- and higher-order (polynomial promotion – coming later in the Quarter)</a:t>
            </a:r>
          </a:p>
        </p:txBody>
      </p:sp>
    </p:spTree>
    <p:extLst>
      <p:ext uri="{BB962C8B-B14F-4D97-AF65-F5344CB8AC3E}">
        <p14:creationId xmlns:p14="http://schemas.microsoft.com/office/powerpoint/2010/main" val="360155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BA050F0-8AC2-CA62-6820-3B9D5A0F33CF}"/>
              </a:ext>
            </a:extLst>
          </p:cNvPr>
          <p:cNvPicPr>
            <a:picLocks noChangeAspect="1"/>
          </p:cNvPicPr>
          <p:nvPr/>
        </p:nvPicPr>
        <p:blipFill>
          <a:blip r:embed="rId3"/>
          <a:stretch>
            <a:fillRect/>
          </a:stretch>
        </p:blipFill>
        <p:spPr>
          <a:xfrm>
            <a:off x="4186339" y="3311846"/>
            <a:ext cx="2933700" cy="850900"/>
          </a:xfrm>
          <a:prstGeom prst="rect">
            <a:avLst/>
          </a:prstGeom>
        </p:spPr>
      </p:pic>
      <p:pic>
        <p:nvPicPr>
          <p:cNvPr id="11" name="Picture 10">
            <a:extLst>
              <a:ext uri="{FF2B5EF4-FFF2-40B4-BE49-F238E27FC236}">
                <a16:creationId xmlns:a16="http://schemas.microsoft.com/office/drawing/2014/main" id="{E1FF9204-AA82-AA78-B1DD-8407ED847240}"/>
              </a:ext>
            </a:extLst>
          </p:cNvPr>
          <p:cNvPicPr>
            <a:picLocks noChangeAspect="1"/>
          </p:cNvPicPr>
          <p:nvPr/>
        </p:nvPicPr>
        <p:blipFill>
          <a:blip r:embed="rId4"/>
          <a:stretch>
            <a:fillRect/>
          </a:stretch>
        </p:blipFill>
        <p:spPr>
          <a:xfrm>
            <a:off x="4116669" y="4667185"/>
            <a:ext cx="3238500" cy="901700"/>
          </a:xfrm>
          <a:prstGeom prst="rect">
            <a:avLst/>
          </a:prstGeom>
        </p:spPr>
      </p:pic>
      <p:pic>
        <p:nvPicPr>
          <p:cNvPr id="12" name="Picture 11">
            <a:extLst>
              <a:ext uri="{FF2B5EF4-FFF2-40B4-BE49-F238E27FC236}">
                <a16:creationId xmlns:a16="http://schemas.microsoft.com/office/drawing/2014/main" id="{898F4E6D-0D5E-36B3-584E-88EC70CE56F7}"/>
              </a:ext>
            </a:extLst>
          </p:cNvPr>
          <p:cNvPicPr>
            <a:picLocks noChangeAspect="1"/>
          </p:cNvPicPr>
          <p:nvPr/>
        </p:nvPicPr>
        <p:blipFill>
          <a:blip r:embed="rId5"/>
          <a:stretch>
            <a:fillRect/>
          </a:stretch>
        </p:blipFill>
        <p:spPr>
          <a:xfrm>
            <a:off x="7832015" y="3414036"/>
            <a:ext cx="2349500" cy="901700"/>
          </a:xfrm>
          <a:prstGeom prst="rect">
            <a:avLst/>
          </a:prstGeom>
        </p:spPr>
      </p:pic>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6"/>
          <a:stretch>
            <a:fillRect/>
          </a:stretch>
        </p:blipFill>
        <p:spPr>
          <a:xfrm>
            <a:off x="2209800" y="5872363"/>
            <a:ext cx="7772400" cy="791858"/>
          </a:xfrm>
          <a:prstGeom prst="rect">
            <a:avLst/>
          </a:prstGeom>
        </p:spPr>
      </p:pic>
    </p:spTree>
    <p:extLst>
      <p:ext uri="{BB962C8B-B14F-4D97-AF65-F5344CB8AC3E}">
        <p14:creationId xmlns:p14="http://schemas.microsoft.com/office/powerpoint/2010/main" val="329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normAutofit/>
          </a:bodyPr>
          <a:lstStyle/>
          <a:p>
            <a:r>
              <a:rPr lang="en-US" dirty="0"/>
              <a:t>Deep Dive on CVFEM: Diffusion Discretization; Code</a:t>
            </a:r>
            <a:br>
              <a:rPr lang="en-US" dirty="0"/>
            </a:br>
            <a:endParaRPr lang="en-US" dirty="0"/>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a:xfrm>
            <a:off x="647700" y="1270215"/>
            <a:ext cx="11049000" cy="4610100"/>
          </a:xfrm>
        </p:spPr>
        <p:txBody>
          <a:bodyPr/>
          <a:lstStyle/>
          <a:p>
            <a:pPr>
              <a:buFont typeface="Arial" charset="0"/>
              <a:buChar char="•"/>
            </a:pPr>
            <a:endParaRPr lang="en-US" dirty="0"/>
          </a:p>
          <a:p>
            <a:endParaRPr lang="en-US" dirty="0"/>
          </a:p>
        </p:txBody>
      </p:sp>
      <p:pic>
        <p:nvPicPr>
          <p:cNvPr id="18" name="Content Placeholder 5">
            <a:extLst>
              <a:ext uri="{FF2B5EF4-FFF2-40B4-BE49-F238E27FC236}">
                <a16:creationId xmlns:a16="http://schemas.microsoft.com/office/drawing/2014/main" id="{32426983-0520-217B-36C3-B2027DCA6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112" y="1254634"/>
            <a:ext cx="5610829" cy="4610100"/>
          </a:xfrm>
          <a:prstGeom prst="rect">
            <a:avLst/>
          </a:prstGeom>
        </p:spPr>
      </p:pic>
      <p:pic>
        <p:nvPicPr>
          <p:cNvPr id="19" name="Picture 18">
            <a:extLst>
              <a:ext uri="{FF2B5EF4-FFF2-40B4-BE49-F238E27FC236}">
                <a16:creationId xmlns:a16="http://schemas.microsoft.com/office/drawing/2014/main" id="{04C99C01-DB66-CB4B-2CCE-3E59CDA55D21}"/>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883873"/>
            <a:ext cx="5092700" cy="5351622"/>
          </a:xfrm>
          <a:prstGeom prst="rect">
            <a:avLst/>
          </a:prstGeom>
        </p:spPr>
      </p:pic>
      <p:sp>
        <p:nvSpPr>
          <p:cNvPr id="20" name="TextBox 19">
            <a:extLst>
              <a:ext uri="{FF2B5EF4-FFF2-40B4-BE49-F238E27FC236}">
                <a16:creationId xmlns:a16="http://schemas.microsoft.com/office/drawing/2014/main" id="{7345450A-5133-1511-7457-F8D9634542E7}"/>
              </a:ext>
            </a:extLst>
          </p:cNvPr>
          <p:cNvSpPr txBox="1"/>
          <p:nvPr/>
        </p:nvSpPr>
        <p:spPr>
          <a:xfrm>
            <a:off x="139485" y="6509288"/>
            <a:ext cx="0" cy="0"/>
          </a:xfrm>
          <a:prstGeom prst="rect">
            <a:avLst/>
          </a:prstGeom>
        </p:spPr>
        <p:txBody>
          <a:bodyPr vert="horz" wrap="none" lIns="91440" tIns="45720" rIns="91440" bIns="45720" rtlCol="0">
            <a:noAutofit/>
          </a:bodyPr>
          <a:lstStyle/>
          <a:p>
            <a:pPr algn="l"/>
            <a:r>
              <a:rPr lang="en-US" dirty="0">
                <a:hlinkClick r:id="rId4"/>
              </a:rPr>
              <a:t>https://github.com/NaluCFD/Nalu/blob/master/src/kernel/ScalarAdvDiffElemKernel.C</a:t>
            </a:r>
            <a:endParaRPr lang="en-US" dirty="0"/>
          </a:p>
        </p:txBody>
      </p:sp>
    </p:spTree>
    <p:extLst>
      <p:ext uri="{BB962C8B-B14F-4D97-AF65-F5344CB8AC3E}">
        <p14:creationId xmlns:p14="http://schemas.microsoft.com/office/powerpoint/2010/main" val="199253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9D99-B4B5-A990-68B5-BFDF03E8525A}"/>
              </a:ext>
            </a:extLst>
          </p:cNvPr>
          <p:cNvSpPr>
            <a:spLocks noGrp="1"/>
          </p:cNvSpPr>
          <p:nvPr>
            <p:ph type="title"/>
          </p:nvPr>
        </p:nvSpPr>
        <p:spPr/>
        <p:txBody>
          <a:bodyPr/>
          <a:lstStyle/>
          <a:p>
            <a:r>
              <a:rPr lang="en-US" dirty="0"/>
              <a:t>A Note on Conservation</a:t>
            </a:r>
          </a:p>
        </p:txBody>
      </p:sp>
      <p:sp>
        <p:nvSpPr>
          <p:cNvPr id="3" name="Slide Number Placeholder 2">
            <a:extLst>
              <a:ext uri="{FF2B5EF4-FFF2-40B4-BE49-F238E27FC236}">
                <a16:creationId xmlns:a16="http://schemas.microsoft.com/office/drawing/2014/main" id="{0B299DBA-5CCC-6006-9E0E-7627894B08B9}"/>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77776300-2B26-9FB5-C49C-460E47C59A66}"/>
              </a:ext>
            </a:extLst>
          </p:cNvPr>
          <p:cNvSpPr>
            <a:spLocks noGrp="1"/>
          </p:cNvSpPr>
          <p:nvPr>
            <p:ph sz="quarter" idx="11"/>
          </p:nvPr>
        </p:nvSpPr>
        <p:spPr>
          <a:xfrm>
            <a:off x="647699" y="1409700"/>
            <a:ext cx="5023513" cy="5316564"/>
          </a:xfrm>
        </p:spPr>
        <p:txBody>
          <a:bodyPr>
            <a:normAutofit fontScale="92500" lnSpcReduction="10000"/>
          </a:bodyPr>
          <a:lstStyle/>
          <a:p>
            <a:r>
              <a:rPr lang="en-US" dirty="0"/>
              <a:t>The CC, EBVC, and CVFEM all have one aspect in common……….. </a:t>
            </a:r>
          </a:p>
          <a:p>
            <a:pPr marL="342900" indent="-342900">
              <a:buFont typeface="Arial" panose="020B0604020202020204" pitchFamily="34" charset="0"/>
              <a:buChar char="•"/>
            </a:pPr>
            <a:r>
              <a:rPr lang="en-US" dirty="0"/>
              <a:t>Specifically, a flux contribution is evaluated at the control volume face, and dotted with the area surface normal vector</a:t>
            </a:r>
          </a:p>
          <a:p>
            <a:pPr marL="342900" indent="-342900">
              <a:buFont typeface="Arial" panose="020B0604020202020204" pitchFamily="34" charset="0"/>
              <a:buChar char="•"/>
            </a:pPr>
            <a:r>
              <a:rPr lang="en-US" dirty="0"/>
              <a:t>This quantity, kg (stuff)/s, “leaves” control volume A, and fully enters control volume B and is </a:t>
            </a:r>
            <a:r>
              <a:rPr lang="en-US" i="1" dirty="0"/>
              <a:t>conserved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each integration point, the </a:t>
            </a:r>
            <a:r>
              <a:rPr lang="en-US" u="sng" dirty="0"/>
              <a:t>Left</a:t>
            </a:r>
            <a:r>
              <a:rPr lang="en-US" dirty="0"/>
              <a:t> and </a:t>
            </a:r>
            <a:r>
              <a:rPr lang="en-US" u="sng" dirty="0"/>
              <a:t>Right</a:t>
            </a:r>
            <a:r>
              <a:rPr lang="en-US" dirty="0"/>
              <a:t> nodal state is defined into which flux contributions are assembled</a:t>
            </a:r>
          </a:p>
          <a:p>
            <a:pPr marL="342900" indent="-342900">
              <a:buFont typeface="Arial" panose="020B0604020202020204" pitchFamily="34" charset="0"/>
              <a:buChar char="•"/>
            </a:pPr>
            <a:r>
              <a:rPr lang="en-US" dirty="0"/>
              <a:t>No loss of mass/momentum/energy/etc.</a:t>
            </a:r>
          </a:p>
        </p:txBody>
      </p:sp>
      <p:pic>
        <p:nvPicPr>
          <p:cNvPr id="5" name="Picture 4">
            <a:extLst>
              <a:ext uri="{FF2B5EF4-FFF2-40B4-BE49-F238E27FC236}">
                <a16:creationId xmlns:a16="http://schemas.microsoft.com/office/drawing/2014/main" id="{FE65AA5A-7FED-86AB-67A9-C41605D0AC9F}"/>
              </a:ext>
            </a:extLst>
          </p:cNvPr>
          <p:cNvPicPr>
            <a:picLocks noChangeAspect="1"/>
          </p:cNvPicPr>
          <p:nvPr/>
        </p:nvPicPr>
        <p:blipFill rotWithShape="1">
          <a:blip r:embed="rId2"/>
          <a:srcRect r="29764"/>
          <a:stretch/>
        </p:blipFill>
        <p:spPr>
          <a:xfrm>
            <a:off x="7707827" y="1542926"/>
            <a:ext cx="3807417" cy="4572000"/>
          </a:xfrm>
          <a:prstGeom prst="rect">
            <a:avLst/>
          </a:prstGeom>
        </p:spPr>
      </p:pic>
      <p:sp>
        <p:nvSpPr>
          <p:cNvPr id="6" name="TextBox 5">
            <a:extLst>
              <a:ext uri="{FF2B5EF4-FFF2-40B4-BE49-F238E27FC236}">
                <a16:creationId xmlns:a16="http://schemas.microsoft.com/office/drawing/2014/main" id="{1C69E4A6-9161-A052-CB95-89C83E3604D2}"/>
              </a:ext>
            </a:extLst>
          </p:cNvPr>
          <p:cNvSpPr txBox="1"/>
          <p:nvPr/>
        </p:nvSpPr>
        <p:spPr>
          <a:xfrm>
            <a:off x="5671213" y="1974782"/>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7" name="Straight Arrow Connector 6">
            <a:extLst>
              <a:ext uri="{FF2B5EF4-FFF2-40B4-BE49-F238E27FC236}">
                <a16:creationId xmlns:a16="http://schemas.microsoft.com/office/drawing/2014/main" id="{D5CC1C74-32E0-6817-8981-D44635C80A03}"/>
              </a:ext>
            </a:extLst>
          </p:cNvPr>
          <p:cNvCxnSpPr>
            <a:cxnSpLocks/>
          </p:cNvCxnSpPr>
          <p:nvPr/>
        </p:nvCxnSpPr>
        <p:spPr>
          <a:xfrm>
            <a:off x="8346945" y="2621113"/>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10E1DBA-3D71-2C29-9939-E52B08483AAB}"/>
              </a:ext>
            </a:extLst>
          </p:cNvPr>
          <p:cNvCxnSpPr>
            <a:cxnSpLocks/>
          </p:cNvCxnSpPr>
          <p:nvPr/>
        </p:nvCxnSpPr>
        <p:spPr>
          <a:xfrm>
            <a:off x="8346945" y="2621113"/>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C5CCB4C-6A3B-A865-FF4A-D51A9EE9A38F}"/>
              </a:ext>
            </a:extLst>
          </p:cNvPr>
          <p:cNvPicPr>
            <a:picLocks noChangeAspect="1"/>
          </p:cNvPicPr>
          <p:nvPr/>
        </p:nvPicPr>
        <p:blipFill>
          <a:blip r:embed="rId3"/>
          <a:stretch>
            <a:fillRect/>
          </a:stretch>
        </p:blipFill>
        <p:spPr>
          <a:xfrm>
            <a:off x="350316" y="4097404"/>
            <a:ext cx="7772400" cy="791858"/>
          </a:xfrm>
          <a:prstGeom prst="rect">
            <a:avLst/>
          </a:prstGeom>
        </p:spPr>
      </p:pic>
      <p:sp>
        <p:nvSpPr>
          <p:cNvPr id="10" name="TextBox 9">
            <a:extLst>
              <a:ext uri="{FF2B5EF4-FFF2-40B4-BE49-F238E27FC236}">
                <a16:creationId xmlns:a16="http://schemas.microsoft.com/office/drawing/2014/main" id="{00DBDADD-4A84-3C37-5E6F-8E3CE45A6784}"/>
              </a:ext>
            </a:extLst>
          </p:cNvPr>
          <p:cNvSpPr txBox="1"/>
          <p:nvPr/>
        </p:nvSpPr>
        <p:spPr>
          <a:xfrm>
            <a:off x="8353586" y="3285640"/>
            <a:ext cx="0" cy="0"/>
          </a:xfrm>
          <a:prstGeom prst="rect">
            <a:avLst/>
          </a:prstGeom>
        </p:spPr>
        <p:txBody>
          <a:bodyPr vert="horz" wrap="none" lIns="91440" tIns="45720" rIns="91440" bIns="45720" rtlCol="0">
            <a:noAutofit/>
          </a:bodyPr>
          <a:lstStyle/>
          <a:p>
            <a:pPr algn="l"/>
            <a:r>
              <a:rPr lang="en-US" dirty="0"/>
              <a:t>A</a:t>
            </a:r>
          </a:p>
        </p:txBody>
      </p:sp>
      <p:sp>
        <p:nvSpPr>
          <p:cNvPr id="11" name="TextBox 10">
            <a:extLst>
              <a:ext uri="{FF2B5EF4-FFF2-40B4-BE49-F238E27FC236}">
                <a16:creationId xmlns:a16="http://schemas.microsoft.com/office/drawing/2014/main" id="{F06405C3-ACA4-1031-9C8B-7A697E3FAA26}"/>
              </a:ext>
            </a:extLst>
          </p:cNvPr>
          <p:cNvSpPr txBox="1"/>
          <p:nvPr/>
        </p:nvSpPr>
        <p:spPr>
          <a:xfrm>
            <a:off x="10350281" y="3670512"/>
            <a:ext cx="0" cy="0"/>
          </a:xfrm>
          <a:prstGeom prst="rect">
            <a:avLst/>
          </a:prstGeom>
        </p:spPr>
        <p:txBody>
          <a:bodyPr vert="horz" wrap="none" lIns="91440" tIns="45720" rIns="91440" bIns="45720" rtlCol="0">
            <a:noAutofit/>
          </a:bodyPr>
          <a:lstStyle/>
          <a:p>
            <a:pPr algn="l"/>
            <a:r>
              <a:rPr lang="en-US" dirty="0"/>
              <a:t>B</a:t>
            </a:r>
          </a:p>
        </p:txBody>
      </p:sp>
      <p:sp>
        <p:nvSpPr>
          <p:cNvPr id="12" name="Freeform 11">
            <a:extLst>
              <a:ext uri="{FF2B5EF4-FFF2-40B4-BE49-F238E27FC236}">
                <a16:creationId xmlns:a16="http://schemas.microsoft.com/office/drawing/2014/main" id="{E2289E6A-40FC-6535-F1D0-EE587024E5D8}"/>
              </a:ext>
            </a:extLst>
          </p:cNvPr>
          <p:cNvSpPr/>
          <p:nvPr/>
        </p:nvSpPr>
        <p:spPr>
          <a:xfrm>
            <a:off x="7687159" y="2743200"/>
            <a:ext cx="1766807" cy="2123267"/>
          </a:xfrm>
          <a:custGeom>
            <a:avLst/>
            <a:gdLst>
              <a:gd name="connsiteX0" fmla="*/ 1766807 w 1766807"/>
              <a:gd name="connsiteY0" fmla="*/ 247973 h 2123267"/>
              <a:gd name="connsiteX1" fmla="*/ 387458 w 1766807"/>
              <a:gd name="connsiteY1" fmla="*/ 0 h 2123267"/>
              <a:gd name="connsiteX2" fmla="*/ 0 w 1766807"/>
              <a:gd name="connsiteY2" fmla="*/ 1828800 h 2123267"/>
              <a:gd name="connsiteX3" fmla="*/ 1348353 w 1766807"/>
              <a:gd name="connsiteY3" fmla="*/ 2123267 h 2123267"/>
              <a:gd name="connsiteX4" fmla="*/ 1766807 w 1766807"/>
              <a:gd name="connsiteY4" fmla="*/ 247973 h 2123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807" h="2123267">
                <a:moveTo>
                  <a:pt x="1766807" y="247973"/>
                </a:moveTo>
                <a:lnTo>
                  <a:pt x="387458" y="0"/>
                </a:lnTo>
                <a:lnTo>
                  <a:pt x="0" y="1828800"/>
                </a:lnTo>
                <a:lnTo>
                  <a:pt x="1348353" y="2123267"/>
                </a:lnTo>
                <a:lnTo>
                  <a:pt x="1766807" y="247973"/>
                </a:lnTo>
                <a:close/>
              </a:path>
            </a:pathLst>
          </a:custGeom>
          <a:solidFill>
            <a:schemeClr val="tx1">
              <a:lumMod val="40000"/>
              <a:lumOff val="60000"/>
              <a:alpha val="4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03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5AB1-8B74-CD35-CDE1-11C35F7CE6FF}"/>
              </a:ext>
            </a:extLst>
          </p:cNvPr>
          <p:cNvSpPr>
            <a:spLocks noGrp="1"/>
          </p:cNvSpPr>
          <p:nvPr>
            <p:ph type="title"/>
          </p:nvPr>
        </p:nvSpPr>
        <p:spPr/>
        <p:txBody>
          <a:bodyPr/>
          <a:lstStyle/>
          <a:p>
            <a:r>
              <a:rPr lang="en-US" dirty="0"/>
              <a:t>A Note on Polymorphism:</a:t>
            </a:r>
            <a:br>
              <a:rPr lang="en-US" dirty="0"/>
            </a:br>
            <a:r>
              <a:rPr lang="en-US" dirty="0"/>
              <a:t>Class Shape : Circle/Square/etc.</a:t>
            </a:r>
          </a:p>
        </p:txBody>
      </p:sp>
      <p:sp>
        <p:nvSpPr>
          <p:cNvPr id="3" name="Slide Number Placeholder 2">
            <a:extLst>
              <a:ext uri="{FF2B5EF4-FFF2-40B4-BE49-F238E27FC236}">
                <a16:creationId xmlns:a16="http://schemas.microsoft.com/office/drawing/2014/main" id="{3A9ABE87-A49C-E8EE-11CB-14BF3756D87B}"/>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CDD7495F-B3A1-4621-CDF0-A5298E9E37B8}"/>
              </a:ext>
            </a:extLst>
          </p:cNvPr>
          <p:cNvSpPr>
            <a:spLocks noGrp="1"/>
          </p:cNvSpPr>
          <p:nvPr>
            <p:ph sz="quarter" idx="11"/>
          </p:nvPr>
        </p:nvSpPr>
        <p:spPr>
          <a:xfrm>
            <a:off x="647700" y="1409700"/>
            <a:ext cx="5448300" cy="5448300"/>
          </a:xfrm>
        </p:spPr>
        <p:txBody>
          <a:bodyPr>
            <a:normAutofit lnSpcReduction="10000"/>
          </a:bodyPr>
          <a:lstStyle/>
          <a:p>
            <a:r>
              <a:rPr lang="en-US" dirty="0"/>
              <a:t>Recall, that the element type has been characterized by a set of unique attributes, take for example, a Hex8:</a:t>
            </a:r>
          </a:p>
          <a:p>
            <a:pPr marL="342900" indent="-342900">
              <a:buFont typeface="Arial" panose="020B0604020202020204" pitchFamily="34" charset="0"/>
              <a:buChar char="•"/>
            </a:pPr>
            <a:r>
              <a:rPr lang="en-US" dirty="0"/>
              <a:t>Nodes Per Element: 8</a:t>
            </a:r>
          </a:p>
          <a:p>
            <a:pPr marL="342900" indent="-342900">
              <a:buFont typeface="Arial" panose="020B0604020202020204" pitchFamily="34" charset="0"/>
              <a:buChar char="•"/>
            </a:pPr>
            <a:r>
              <a:rPr lang="en-US" dirty="0"/>
              <a:t>Number of surface integration points: 12</a:t>
            </a:r>
          </a:p>
          <a:p>
            <a:pPr marL="342900" indent="-342900">
              <a:buFont typeface="Arial" panose="020B0604020202020204" pitchFamily="34" charset="0"/>
              <a:buChar char="•"/>
            </a:pPr>
            <a:r>
              <a:rPr lang="en-US" dirty="0"/>
              <a:t>Number of volume integration points: 8</a:t>
            </a:r>
          </a:p>
          <a:p>
            <a:pPr marL="342900" indent="-342900">
              <a:buFont typeface="Arial" panose="020B0604020202020204" pitchFamily="34" charset="0"/>
              <a:buChar char="•"/>
            </a:pPr>
            <a:r>
              <a:rPr lang="en-US" dirty="0"/>
              <a:t>Number of Faces: 6</a:t>
            </a:r>
          </a:p>
          <a:p>
            <a:pPr marL="342900" indent="-342900">
              <a:buFont typeface="Arial" panose="020B0604020202020204" pitchFamily="34" charset="0"/>
              <a:buChar char="•"/>
            </a:pPr>
            <a:r>
              <a:rPr lang="en-US" dirty="0"/>
              <a:t>Face Topology: Quad4</a:t>
            </a:r>
          </a:p>
          <a:p>
            <a:pPr marL="342900" indent="-342900">
              <a:buFont typeface="Arial" panose="020B0604020202020204" pitchFamily="34" charset="0"/>
              <a:buChar char="•"/>
            </a:pPr>
            <a:r>
              <a:rPr lang="en-US" dirty="0"/>
              <a:t>Assembly </a:t>
            </a:r>
            <a:r>
              <a:rPr lang="en-US" dirty="0" err="1"/>
              <a:t>Algoirthms</a:t>
            </a:r>
            <a:r>
              <a:rPr lang="en-US" dirty="0"/>
              <a:t> can be templated, or expecting an integration rule defined by the element type</a:t>
            </a:r>
          </a:p>
          <a:p>
            <a:r>
              <a:rPr lang="en-US" dirty="0"/>
              <a:t>Pseudo C++</a:t>
            </a:r>
          </a:p>
          <a:p>
            <a:r>
              <a:rPr lang="en-US" sz="1800" dirty="0"/>
              <a:t>&gt;Shape </a:t>
            </a:r>
            <a:r>
              <a:rPr lang="en-US" sz="1800" dirty="0" err="1"/>
              <a:t>mySquare</a:t>
            </a:r>
            <a:r>
              <a:rPr lang="en-US" sz="1800" dirty="0"/>
              <a:t> = new Square();</a:t>
            </a:r>
          </a:p>
          <a:p>
            <a:r>
              <a:rPr lang="en-US" sz="1800" dirty="0"/>
              <a:t>&gt;Shape </a:t>
            </a:r>
            <a:r>
              <a:rPr lang="en-US" sz="1800" dirty="0" err="1"/>
              <a:t>myCircle</a:t>
            </a:r>
            <a:r>
              <a:rPr lang="en-US" sz="1800" dirty="0"/>
              <a:t> = new Circle();</a:t>
            </a:r>
          </a:p>
          <a:p>
            <a:r>
              <a:rPr lang="en-US" sz="1800" dirty="0"/>
              <a:t>&gt;</a:t>
            </a:r>
            <a:r>
              <a:rPr lang="en-US" sz="1800" dirty="0" err="1"/>
              <a:t>mySquare</a:t>
            </a:r>
            <a:r>
              <a:rPr lang="en-US" sz="1800" dirty="0"/>
              <a:t>-&gt;volume();</a:t>
            </a:r>
          </a:p>
          <a:p>
            <a:r>
              <a:rPr lang="en-US" sz="1800" dirty="0"/>
              <a:t>&gt;</a:t>
            </a:r>
            <a:r>
              <a:rPr lang="en-US" sz="1800" dirty="0" err="1"/>
              <a:t>myCircle</a:t>
            </a:r>
            <a:r>
              <a:rPr lang="en-US" sz="1800" dirty="0"/>
              <a:t>-&gt;volume();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D3D5478-9700-ADE9-D614-7527C90D4B80}"/>
              </a:ext>
            </a:extLst>
          </p:cNvPr>
          <p:cNvPicPr>
            <a:picLocks noChangeAspect="1"/>
          </p:cNvPicPr>
          <p:nvPr/>
        </p:nvPicPr>
        <p:blipFill>
          <a:blip r:embed="rId2"/>
          <a:stretch>
            <a:fillRect/>
          </a:stretch>
        </p:blipFill>
        <p:spPr>
          <a:xfrm>
            <a:off x="6325454" y="782286"/>
            <a:ext cx="5866546" cy="5580613"/>
          </a:xfrm>
          <a:prstGeom prst="rect">
            <a:avLst/>
          </a:prstGeom>
        </p:spPr>
      </p:pic>
    </p:spTree>
    <p:extLst>
      <p:ext uri="{BB962C8B-B14F-4D97-AF65-F5344CB8AC3E}">
        <p14:creationId xmlns:p14="http://schemas.microsoft.com/office/powerpoint/2010/main" val="214058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2A58-D036-1A03-2F83-88099B3FAB62}"/>
              </a:ext>
            </a:extLst>
          </p:cNvPr>
          <p:cNvSpPr>
            <a:spLocks noGrp="1"/>
          </p:cNvSpPr>
          <p:nvPr>
            <p:ph type="title"/>
          </p:nvPr>
        </p:nvSpPr>
        <p:spPr/>
        <p:txBody>
          <a:bodyPr/>
          <a:lstStyle/>
          <a:p>
            <a:r>
              <a:rPr lang="en-US" dirty="0"/>
              <a:t>Higher-Order via Polynomial Promotion</a:t>
            </a:r>
          </a:p>
        </p:txBody>
      </p:sp>
      <p:sp>
        <p:nvSpPr>
          <p:cNvPr id="3" name="Slide Number Placeholder 2">
            <a:extLst>
              <a:ext uri="{FF2B5EF4-FFF2-40B4-BE49-F238E27FC236}">
                <a16:creationId xmlns:a16="http://schemas.microsoft.com/office/drawing/2014/main" id="{A26FF466-0CFC-BDA2-CD85-28FCEB916CCC}"/>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17697154-6786-185D-1A3D-110745A9D35D}"/>
              </a:ext>
            </a:extLst>
          </p:cNvPr>
          <p:cNvSpPr>
            <a:spLocks noGrp="1"/>
          </p:cNvSpPr>
          <p:nvPr>
            <p:ph sz="quarter" idx="11"/>
          </p:nvPr>
        </p:nvSpPr>
        <p:spPr/>
        <p:txBody>
          <a:bodyPr/>
          <a:lstStyle/>
          <a:p>
            <a:pPr marL="354013" indent="-342900">
              <a:buFont typeface="Arial" panose="020B0604020202020204" pitchFamily="34" charset="0"/>
              <a:buChar char="•"/>
            </a:pPr>
            <a:r>
              <a:rPr lang="en-US" dirty="0"/>
              <a:t>CVFEM (like EBVC and CC) can be viewed as Petrov-</a:t>
            </a:r>
            <a:r>
              <a:rPr lang="en-US" dirty="0" err="1"/>
              <a:t>Galerkin</a:t>
            </a:r>
            <a:r>
              <a:rPr lang="en-US" dirty="0"/>
              <a:t> method</a:t>
            </a:r>
          </a:p>
          <a:p>
            <a:pPr marL="738061" lvl="1" indent="-342900">
              <a:buFont typeface="Arial" panose="020B0604020202020204" pitchFamily="34" charset="0"/>
              <a:buChar char="•"/>
            </a:pPr>
            <a:r>
              <a:rPr lang="en-US" dirty="0"/>
              <a:t>Recall how this is defined?</a:t>
            </a:r>
          </a:p>
          <a:p>
            <a:pPr marL="354013" indent="-342900">
              <a:buFont typeface="Arial" panose="020B0604020202020204" pitchFamily="34" charset="0"/>
              <a:buChar char="•"/>
            </a:pPr>
            <a:r>
              <a:rPr lang="en-US" dirty="0"/>
              <a:t>Basis can also be promoted (linear to quadratic, </a:t>
            </a:r>
            <a:r>
              <a:rPr lang="en-US" dirty="0" err="1"/>
              <a:t>etc</a:t>
            </a:r>
            <a:r>
              <a:rPr lang="en-US" dirty="0"/>
              <a:t>), i.e., </a:t>
            </a:r>
            <a:r>
              <a:rPr lang="en-US" i="1" dirty="0"/>
              <a:t>Polynomial Promotion, </a:t>
            </a:r>
            <a:r>
              <a:rPr lang="en-US" dirty="0"/>
              <a:t>Domino, </a:t>
            </a:r>
            <a:r>
              <a:rPr lang="en-US" i="1" dirty="0"/>
              <a:t>CTRSP (</a:t>
            </a:r>
            <a:r>
              <a:rPr lang="en-US" dirty="0"/>
              <a:t>2014) as a first example of low-Mach fluids algorithm – or Domino, </a:t>
            </a:r>
            <a:r>
              <a:rPr lang="en-US" i="1" dirty="0"/>
              <a:t>JCP (</a:t>
            </a:r>
            <a:r>
              <a:rPr lang="en-US" dirty="0"/>
              <a:t>2018)</a:t>
            </a:r>
          </a:p>
          <a:p>
            <a:pPr marL="354013" indent="-342900">
              <a:buFont typeface="Arial" panose="020B0604020202020204" pitchFamily="34" charset="0"/>
              <a:buChar char="•"/>
            </a:pPr>
            <a:r>
              <a:rPr lang="en-US" dirty="0"/>
              <a:t>Research Thrust: Possible higher efficiency on NGP due to increased local work)</a:t>
            </a:r>
          </a:p>
          <a:p>
            <a:pPr marL="354013" indent="-342900">
              <a:buFont typeface="Arial" panose="020B0604020202020204" pitchFamily="34" charset="0"/>
              <a:buChar char="•"/>
            </a:pPr>
            <a:r>
              <a:rPr lang="en-US" dirty="0"/>
              <a:t>However, suitability of higher-order for LES is an open argument – especially when other errors/uncertainties exist</a:t>
            </a:r>
          </a:p>
          <a:p>
            <a:endParaRPr lang="en-US" dirty="0"/>
          </a:p>
        </p:txBody>
      </p:sp>
      <p:pic>
        <p:nvPicPr>
          <p:cNvPr id="5" name="Picture 4">
            <a:extLst>
              <a:ext uri="{FF2B5EF4-FFF2-40B4-BE49-F238E27FC236}">
                <a16:creationId xmlns:a16="http://schemas.microsoft.com/office/drawing/2014/main" id="{6666CFFB-3DAE-E7BD-4BA6-A9D81F188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74" y="3860289"/>
            <a:ext cx="2372955" cy="2229289"/>
          </a:xfrm>
          <a:prstGeom prst="rect">
            <a:avLst/>
          </a:prstGeom>
        </p:spPr>
      </p:pic>
      <p:pic>
        <p:nvPicPr>
          <p:cNvPr id="6" name="Picture 5">
            <a:extLst>
              <a:ext uri="{FF2B5EF4-FFF2-40B4-BE49-F238E27FC236}">
                <a16:creationId xmlns:a16="http://schemas.microsoft.com/office/drawing/2014/main" id="{3429F6F2-CDCB-61D3-4709-198049FBC0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8400" y="3860289"/>
            <a:ext cx="1617551" cy="2418265"/>
          </a:xfrm>
          <a:prstGeom prst="rect">
            <a:avLst/>
          </a:prstGeom>
        </p:spPr>
      </p:pic>
      <p:sp>
        <p:nvSpPr>
          <p:cNvPr id="7" name="TextBox 6">
            <a:extLst>
              <a:ext uri="{FF2B5EF4-FFF2-40B4-BE49-F238E27FC236}">
                <a16:creationId xmlns:a16="http://schemas.microsoft.com/office/drawing/2014/main" id="{AB8E0D8E-DACE-0CA3-737A-BEC9E68E31EF}"/>
              </a:ext>
            </a:extLst>
          </p:cNvPr>
          <p:cNvSpPr txBox="1"/>
          <p:nvPr/>
        </p:nvSpPr>
        <p:spPr>
          <a:xfrm>
            <a:off x="452968" y="6430489"/>
            <a:ext cx="1909497" cy="307777"/>
          </a:xfrm>
          <a:prstGeom prst="rect">
            <a:avLst/>
          </a:prstGeom>
          <a:noFill/>
        </p:spPr>
        <p:txBody>
          <a:bodyPr wrap="none" rtlCol="0">
            <a:spAutoFit/>
          </a:bodyPr>
          <a:lstStyle/>
          <a:p>
            <a:r>
              <a:rPr lang="en-US" sz="1400" dirty="0"/>
              <a:t>Spectral convergence</a:t>
            </a:r>
          </a:p>
        </p:txBody>
      </p:sp>
      <p:sp>
        <p:nvSpPr>
          <p:cNvPr id="8" name="TextBox 7">
            <a:extLst>
              <a:ext uri="{FF2B5EF4-FFF2-40B4-BE49-F238E27FC236}">
                <a16:creationId xmlns:a16="http://schemas.microsoft.com/office/drawing/2014/main" id="{16053B2A-DD01-C003-C540-4FF57E33A9AD}"/>
              </a:ext>
            </a:extLst>
          </p:cNvPr>
          <p:cNvSpPr txBox="1"/>
          <p:nvPr/>
        </p:nvSpPr>
        <p:spPr>
          <a:xfrm>
            <a:off x="3008322" y="6430489"/>
            <a:ext cx="2848857" cy="307777"/>
          </a:xfrm>
          <a:prstGeom prst="rect">
            <a:avLst/>
          </a:prstGeom>
          <a:noFill/>
        </p:spPr>
        <p:txBody>
          <a:bodyPr wrap="none" rtlCol="0">
            <a:spAutoFit/>
          </a:bodyPr>
          <a:lstStyle/>
          <a:p>
            <a:r>
              <a:rPr lang="en-US" sz="1400" dirty="0"/>
              <a:t>Dual-volume for promoted quad4</a:t>
            </a:r>
          </a:p>
        </p:txBody>
      </p:sp>
      <p:pic>
        <p:nvPicPr>
          <p:cNvPr id="9" name="1mHePlume_800_P1_P4.mp4">
            <a:hlinkClick r:id="" action="ppaction://media"/>
            <a:extLst>
              <a:ext uri="{FF2B5EF4-FFF2-40B4-BE49-F238E27FC236}">
                <a16:creationId xmlns:a16="http://schemas.microsoft.com/office/drawing/2014/main" id="{C46A49E3-113F-F6CA-4EF8-DE22A85A01A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77295" y="3860289"/>
            <a:ext cx="3144068" cy="2286000"/>
          </a:xfrm>
          <a:prstGeom prst="rect">
            <a:avLst/>
          </a:prstGeom>
        </p:spPr>
      </p:pic>
      <p:sp>
        <p:nvSpPr>
          <p:cNvPr id="10" name="TextBox 9">
            <a:extLst>
              <a:ext uri="{FF2B5EF4-FFF2-40B4-BE49-F238E27FC236}">
                <a16:creationId xmlns:a16="http://schemas.microsoft.com/office/drawing/2014/main" id="{E272627C-E4BA-380E-CD4D-3E72B5F8F6A9}"/>
              </a:ext>
            </a:extLst>
          </p:cNvPr>
          <p:cNvSpPr txBox="1"/>
          <p:nvPr/>
        </p:nvSpPr>
        <p:spPr>
          <a:xfrm>
            <a:off x="6178977" y="6322767"/>
            <a:ext cx="2340704" cy="523220"/>
          </a:xfrm>
          <a:prstGeom prst="rect">
            <a:avLst/>
          </a:prstGeom>
          <a:noFill/>
        </p:spPr>
        <p:txBody>
          <a:bodyPr wrap="none" rtlCol="0">
            <a:spAutoFit/>
          </a:bodyPr>
          <a:lstStyle/>
          <a:p>
            <a:pPr algn="ctr"/>
            <a:r>
              <a:rPr lang="en-US" sz="1400" dirty="0"/>
              <a:t>P=1 (left) and P=4 (right) </a:t>
            </a:r>
          </a:p>
          <a:p>
            <a:pPr algn="ctr"/>
            <a:r>
              <a:rPr lang="en-US" sz="1400" dirty="0"/>
              <a:t>Helium plume (VR-density)</a:t>
            </a:r>
          </a:p>
        </p:txBody>
      </p:sp>
      <p:pic>
        <p:nvPicPr>
          <p:cNvPr id="11" name="Picture 10">
            <a:extLst>
              <a:ext uri="{FF2B5EF4-FFF2-40B4-BE49-F238E27FC236}">
                <a16:creationId xmlns:a16="http://schemas.microsoft.com/office/drawing/2014/main" id="{B697F02F-C32B-4FF5-3BD5-52E80B8AACB0}"/>
              </a:ext>
            </a:extLst>
          </p:cNvPr>
          <p:cNvPicPr>
            <a:picLocks noChangeAspect="1"/>
          </p:cNvPicPr>
          <p:nvPr/>
        </p:nvPicPr>
        <p:blipFill rotWithShape="1">
          <a:blip r:embed="rId7">
            <a:extLst>
              <a:ext uri="{28A0092B-C50C-407E-A947-70E740481C1C}">
                <a14:useLocalDpi xmlns:a14="http://schemas.microsoft.com/office/drawing/2010/main" val="0"/>
              </a:ext>
            </a:extLst>
          </a:blip>
          <a:srcRect r="22997"/>
          <a:stretch/>
        </p:blipFill>
        <p:spPr>
          <a:xfrm>
            <a:off x="9324186" y="3860289"/>
            <a:ext cx="2112353" cy="1353023"/>
          </a:xfrm>
          <a:prstGeom prst="rect">
            <a:avLst/>
          </a:prstGeom>
        </p:spPr>
      </p:pic>
      <p:pic>
        <p:nvPicPr>
          <p:cNvPr id="12" name="Picture 11">
            <a:extLst>
              <a:ext uri="{FF2B5EF4-FFF2-40B4-BE49-F238E27FC236}">
                <a16:creationId xmlns:a16="http://schemas.microsoft.com/office/drawing/2014/main" id="{06169723-A2EB-7C43-3750-AF3E5D269E08}"/>
              </a:ext>
            </a:extLst>
          </p:cNvPr>
          <p:cNvPicPr>
            <a:picLocks noChangeAspect="1"/>
          </p:cNvPicPr>
          <p:nvPr/>
        </p:nvPicPr>
        <p:blipFill rotWithShape="1">
          <a:blip r:embed="rId8">
            <a:extLst>
              <a:ext uri="{28A0092B-C50C-407E-A947-70E740481C1C}">
                <a14:useLocalDpi xmlns:a14="http://schemas.microsoft.com/office/drawing/2010/main" val="0"/>
              </a:ext>
            </a:extLst>
          </a:blip>
          <a:srcRect r="20030"/>
          <a:stretch/>
        </p:blipFill>
        <p:spPr>
          <a:xfrm>
            <a:off x="9324186" y="4869499"/>
            <a:ext cx="2193741" cy="1353024"/>
          </a:xfrm>
          <a:prstGeom prst="rect">
            <a:avLst/>
          </a:prstGeom>
        </p:spPr>
      </p:pic>
      <p:sp>
        <p:nvSpPr>
          <p:cNvPr id="13" name="TextBox 12">
            <a:extLst>
              <a:ext uri="{FF2B5EF4-FFF2-40B4-BE49-F238E27FC236}">
                <a16:creationId xmlns:a16="http://schemas.microsoft.com/office/drawing/2014/main" id="{B3A750DE-00CD-C6B5-6CE5-3353ED1F8802}"/>
              </a:ext>
            </a:extLst>
          </p:cNvPr>
          <p:cNvSpPr txBox="1"/>
          <p:nvPr/>
        </p:nvSpPr>
        <p:spPr>
          <a:xfrm>
            <a:off x="9243162" y="6073523"/>
            <a:ext cx="2193378" cy="738664"/>
          </a:xfrm>
          <a:prstGeom prst="rect">
            <a:avLst/>
          </a:prstGeom>
          <a:noFill/>
        </p:spPr>
        <p:txBody>
          <a:bodyPr wrap="square" rtlCol="0">
            <a:spAutoFit/>
          </a:bodyPr>
          <a:lstStyle/>
          <a:p>
            <a:pPr algn="ctr"/>
            <a:r>
              <a:rPr lang="en-US" sz="1400" dirty="0"/>
              <a:t>Rotating cube (Re 4000, RPM 3600) P=1 (top) and P=2 (bottom)</a:t>
            </a:r>
          </a:p>
        </p:txBody>
      </p:sp>
    </p:spTree>
    <p:extLst>
      <p:ext uri="{BB962C8B-B14F-4D97-AF65-F5344CB8AC3E}">
        <p14:creationId xmlns:p14="http://schemas.microsoft.com/office/powerpoint/2010/main" val="14506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4482021" y="1812864"/>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0" name="Picture 9">
            <a:extLst>
              <a:ext uri="{FF2B5EF4-FFF2-40B4-BE49-F238E27FC236}">
                <a16:creationId xmlns:a16="http://schemas.microsoft.com/office/drawing/2014/main" id="{DC7969F5-3F0D-40DB-1EFC-DF1E3DE498C6}"/>
              </a:ext>
            </a:extLst>
          </p:cNvPr>
          <p:cNvPicPr>
            <a:picLocks noChangeAspect="1"/>
          </p:cNvPicPr>
          <p:nvPr/>
        </p:nvPicPr>
        <p:blipFill>
          <a:blip r:embed="rId6"/>
          <a:stretch>
            <a:fillRect/>
          </a:stretch>
        </p:blipFill>
        <p:spPr>
          <a:xfrm>
            <a:off x="1208484" y="5520290"/>
            <a:ext cx="44450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7"/>
          <a:stretch>
            <a:fillRect/>
          </a:stretch>
        </p:blipFill>
        <p:spPr>
          <a:xfrm>
            <a:off x="7016231" y="594141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2409146" y="3163556"/>
            <a:ext cx="1557252" cy="13506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1231009" cy="88564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79CE1C5-9DFA-381C-8A3B-7B04DAA157FD}"/>
              </a:ext>
            </a:extLst>
          </p:cNvPr>
          <p:cNvCxnSpPr>
            <a:cxnSpLocks/>
          </p:cNvCxnSpPr>
          <p:nvPr/>
        </p:nvCxnSpPr>
        <p:spPr>
          <a:xfrm>
            <a:off x="6642130" y="3163556"/>
            <a:ext cx="1033338" cy="175578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3052709" y="3163556"/>
            <a:ext cx="913689" cy="12381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2EA90A-748D-7C24-EE82-3AC2D4F69CFE}"/>
              </a:ext>
            </a:extLst>
          </p:cNvPr>
          <p:cNvCxnSpPr>
            <a:cxnSpLocks/>
          </p:cNvCxnSpPr>
          <p:nvPr/>
        </p:nvCxnSpPr>
        <p:spPr>
          <a:xfrm>
            <a:off x="6642130" y="3163556"/>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44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699" y="1409700"/>
            <a:ext cx="10096499" cy="4610100"/>
          </a:xfrm>
        </p:spPr>
        <p:txBody>
          <a:bodyPr>
            <a:normAutofit/>
          </a:bodyPr>
          <a:lstStyle/>
          <a:p>
            <a:pPr marL="342900" indent="-342900">
              <a:buFont typeface="Arial" panose="020B0604020202020204" pitchFamily="34" charset="0"/>
              <a:buChar char="•"/>
            </a:pPr>
            <a:r>
              <a:rPr lang="en-US" dirty="0"/>
              <a:t>CVFEM is a discretization scheme that:</a:t>
            </a:r>
          </a:p>
          <a:p>
            <a:pPr marL="726948" lvl="1" indent="-342900">
              <a:buFont typeface="Arial" panose="020B0604020202020204" pitchFamily="34" charset="0"/>
              <a:buChar char="•"/>
            </a:pPr>
            <a:r>
              <a:rPr lang="en-US" dirty="0"/>
              <a:t>Iterates over locally-owned elements for Time/Source/etc. (volumetric-based terms)</a:t>
            </a:r>
          </a:p>
          <a:p>
            <a:pPr marL="726948" lvl="1" indent="-342900">
              <a:buFont typeface="Arial" panose="020B0604020202020204" pitchFamily="34" charset="0"/>
              <a:buChar char="•"/>
            </a:pPr>
            <a:r>
              <a:rPr lang="en-US" dirty="0"/>
              <a:t>Iterates over locally-owned elements for Advection/Diffusion/etc. (integrated by parts terms)</a:t>
            </a:r>
          </a:p>
          <a:p>
            <a:r>
              <a:rPr lang="en-US" dirty="0"/>
              <a:t>Below is the patch of elements connected to node 2 (a global matrix row number)</a:t>
            </a:r>
          </a:p>
          <a:p>
            <a:pPr marL="342900" indent="-342900">
              <a:buFont typeface="Arial" panose="020B0604020202020204" pitchFamily="34" charset="0"/>
              <a:buChar char="•"/>
            </a:pPr>
            <a:r>
              <a:rPr lang="en-US" dirty="0"/>
              <a:t>A </a:t>
            </a:r>
            <a:r>
              <a:rPr lang="en-US" i="1" dirty="0"/>
              <a:t>dual-volume</a:t>
            </a:r>
            <a:r>
              <a:rPr lang="en-US" dirty="0"/>
              <a:t> is defined within each element</a:t>
            </a:r>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Deep Dive on CVFEM</a:t>
            </a:r>
            <a:endParaRPr lang="en-US" i="1" dirty="0"/>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7</a:t>
            </a:fld>
            <a:endParaRPr lang="en-US" dirty="0"/>
          </a:p>
        </p:txBody>
      </p:sp>
      <p:grpSp>
        <p:nvGrpSpPr>
          <p:cNvPr id="5" name="Group 4">
            <a:extLst>
              <a:ext uri="{FF2B5EF4-FFF2-40B4-BE49-F238E27FC236}">
                <a16:creationId xmlns:a16="http://schemas.microsoft.com/office/drawing/2014/main" id="{BD500D2D-2DEF-8BBA-2A71-5740F578BB33}"/>
              </a:ext>
            </a:extLst>
          </p:cNvPr>
          <p:cNvGrpSpPr/>
          <p:nvPr/>
        </p:nvGrpSpPr>
        <p:grpSpPr>
          <a:xfrm>
            <a:off x="7195508" y="2965900"/>
            <a:ext cx="3728473" cy="3630843"/>
            <a:chOff x="435676" y="2437344"/>
            <a:chExt cx="3728473" cy="3630843"/>
          </a:xfrm>
        </p:grpSpPr>
        <p:grpSp>
          <p:nvGrpSpPr>
            <p:cNvPr id="6" name="Group 5">
              <a:extLst>
                <a:ext uri="{FF2B5EF4-FFF2-40B4-BE49-F238E27FC236}">
                  <a16:creationId xmlns:a16="http://schemas.microsoft.com/office/drawing/2014/main" id="{8FFE96AA-BF13-DA1F-17F6-4D6A0B04283B}"/>
                </a:ext>
              </a:extLst>
            </p:cNvPr>
            <p:cNvGrpSpPr/>
            <p:nvPr/>
          </p:nvGrpSpPr>
          <p:grpSpPr>
            <a:xfrm>
              <a:off x="756439" y="2877627"/>
              <a:ext cx="3122851" cy="2800917"/>
              <a:chOff x="4164727" y="3225276"/>
              <a:chExt cx="3122851" cy="2800917"/>
            </a:xfrm>
          </p:grpSpPr>
          <p:cxnSp>
            <p:nvCxnSpPr>
              <p:cNvPr id="17" name="Straight Connector 16">
                <a:extLst>
                  <a:ext uri="{FF2B5EF4-FFF2-40B4-BE49-F238E27FC236}">
                    <a16:creationId xmlns:a16="http://schemas.microsoft.com/office/drawing/2014/main" id="{78804285-F6B7-A8F7-EC60-B1023302C8B5}"/>
                  </a:ext>
                </a:extLst>
              </p:cNvPr>
              <p:cNvCxnSpPr>
                <a:stCxn id="24" idx="3"/>
                <a:endCxn id="20" idx="3"/>
              </p:cNvCxnSpPr>
              <p:nvPr/>
            </p:nvCxnSpPr>
            <p:spPr>
              <a:xfrm flipV="1">
                <a:off x="5684857" y="4716135"/>
                <a:ext cx="1446623" cy="1283182"/>
              </a:xfrm>
              <a:prstGeom prst="line">
                <a:avLst/>
              </a:prstGeom>
              <a:noFill/>
              <a:ln w="6350" cap="flat" cmpd="sng" algn="ctr">
                <a:solidFill>
                  <a:sysClr val="windowText" lastClr="000000"/>
                </a:solidFill>
                <a:prstDash val="solid"/>
                <a:miter lim="800000"/>
              </a:ln>
              <a:effectLst/>
            </p:spPr>
          </p:cxnSp>
          <p:sp>
            <p:nvSpPr>
              <p:cNvPr id="18" name="Rectangle 17">
                <a:extLst>
                  <a:ext uri="{FF2B5EF4-FFF2-40B4-BE49-F238E27FC236}">
                    <a16:creationId xmlns:a16="http://schemas.microsoft.com/office/drawing/2014/main" id="{6D199E5D-D06D-054B-F44F-1541D61DD9A5}"/>
                  </a:ext>
                </a:extLst>
              </p:cNvPr>
              <p:cNvSpPr/>
              <p:nvPr/>
            </p:nvSpPr>
            <p:spPr>
              <a:xfrm>
                <a:off x="5726153"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F242142-1481-3074-9DF9-84EEE38AAA8E}"/>
                  </a:ext>
                </a:extLst>
              </p:cNvPr>
              <p:cNvSpPr/>
              <p:nvPr/>
            </p:nvSpPr>
            <p:spPr>
              <a:xfrm>
                <a:off x="4256168"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657589D-3CE4-7F15-22E9-908B057C0D20}"/>
                  </a:ext>
                </a:extLst>
              </p:cNvPr>
              <p:cNvSpPr/>
              <p:nvPr/>
            </p:nvSpPr>
            <p:spPr>
              <a:xfrm>
                <a:off x="7104698"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8F0BB5A-7213-CCFF-4696-AD744F8211BD}"/>
                  </a:ext>
                </a:extLst>
              </p:cNvPr>
              <p:cNvSpPr/>
              <p:nvPr/>
            </p:nvSpPr>
            <p:spPr>
              <a:xfrm>
                <a:off x="4256167" y="4614292"/>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1A1BFAF0-D98B-5DAB-9DD7-E8D29DFE3484}"/>
                  </a:ext>
                </a:extLst>
              </p:cNvPr>
              <p:cNvSpPr/>
              <p:nvPr/>
            </p:nvSpPr>
            <p:spPr>
              <a:xfrm>
                <a:off x="4164727"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282E2FAF-C77D-EF89-803E-5692A68DCD3B}"/>
                  </a:ext>
                </a:extLst>
              </p:cNvPr>
              <p:cNvSpPr/>
              <p:nvPr/>
            </p:nvSpPr>
            <p:spPr>
              <a:xfrm>
                <a:off x="5658075"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6659D2F9-C476-DFCB-1949-519F8EFE3A22}"/>
                  </a:ext>
                </a:extLst>
              </p:cNvPr>
              <p:cNvSpPr/>
              <p:nvPr/>
            </p:nvSpPr>
            <p:spPr>
              <a:xfrm>
                <a:off x="4188089"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95EE11A7-930F-DB2D-707B-44F4ED801358}"/>
                  </a:ext>
                </a:extLst>
              </p:cNvPr>
              <p:cNvSpPr/>
              <p:nvPr/>
            </p:nvSpPr>
            <p:spPr>
              <a:xfrm>
                <a:off x="5634713"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7BC9E910-9BEF-76BB-C243-D4AE7F5ED13A}"/>
                  </a:ext>
                </a:extLst>
              </p:cNvPr>
              <p:cNvSpPr/>
              <p:nvPr/>
            </p:nvSpPr>
            <p:spPr>
              <a:xfrm>
                <a:off x="5634713"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3C71895-215B-F1D7-FB64-9FAD1320382B}"/>
                  </a:ext>
                </a:extLst>
              </p:cNvPr>
              <p:cNvSpPr/>
              <p:nvPr/>
            </p:nvSpPr>
            <p:spPr>
              <a:xfrm>
                <a:off x="416472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AC13BBF2-E04D-2925-4AC4-7E319FFED5F0}"/>
                  </a:ext>
                </a:extLst>
              </p:cNvPr>
              <p:cNvSpPr/>
              <p:nvPr/>
            </p:nvSpPr>
            <p:spPr>
              <a:xfrm>
                <a:off x="710469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660C2378-1D73-933A-251D-C11D13DA7CE1}"/>
                  </a:ext>
                </a:extLst>
              </p:cNvPr>
              <p:cNvCxnSpPr>
                <a:cxnSpLocks/>
                <a:stCxn id="19" idx="0"/>
                <a:endCxn id="21" idx="2"/>
              </p:cNvCxnSpPr>
              <p:nvPr/>
            </p:nvCxnSpPr>
            <p:spPr>
              <a:xfrm flipH="1">
                <a:off x="4991160" y="3266748"/>
                <a:ext cx="1" cy="2692440"/>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44CFC7A4-63B6-FCAB-2857-7D30BEAB72FF}"/>
                  </a:ext>
                </a:extLst>
              </p:cNvPr>
              <p:cNvCxnSpPr>
                <a:cxnSpLocks/>
                <a:endCxn id="18" idx="3"/>
              </p:cNvCxnSpPr>
              <p:nvPr/>
            </p:nvCxnSpPr>
            <p:spPr>
              <a:xfrm>
                <a:off x="4268954" y="3894197"/>
                <a:ext cx="2927184" cy="0"/>
              </a:xfrm>
              <a:prstGeom prst="line">
                <a:avLst/>
              </a:prstGeom>
              <a:noFill/>
              <a:ln w="6350" cap="flat" cmpd="sng" algn="ctr">
                <a:solidFill>
                  <a:srgbClr val="4472C4"/>
                </a:solidFill>
                <a:prstDash val="sysDash"/>
                <a:miter lim="800000"/>
              </a:ln>
              <a:effectLst/>
            </p:spPr>
          </p:cxnSp>
          <p:cxnSp>
            <p:nvCxnSpPr>
              <p:cNvPr id="32" name="Straight Connector 31">
                <a:extLst>
                  <a:ext uri="{FF2B5EF4-FFF2-40B4-BE49-F238E27FC236}">
                    <a16:creationId xmlns:a16="http://schemas.microsoft.com/office/drawing/2014/main" id="{94250E25-29B8-2E2F-C0FA-97CF2ADD1331}"/>
                  </a:ext>
                </a:extLst>
              </p:cNvPr>
              <p:cNvCxnSpPr>
                <a:endCxn id="18" idx="2"/>
              </p:cNvCxnSpPr>
              <p:nvPr/>
            </p:nvCxnSpPr>
            <p:spPr>
              <a:xfrm>
                <a:off x="6408169" y="3261991"/>
                <a:ext cx="0" cy="1349653"/>
              </a:xfrm>
              <a:prstGeom prst="line">
                <a:avLst/>
              </a:prstGeom>
              <a:noFill/>
              <a:ln w="6350" cap="flat" cmpd="sng" algn="ctr">
                <a:solidFill>
                  <a:srgbClr val="4472C4"/>
                </a:solidFill>
                <a:prstDash val="sysDash"/>
                <a:miter lim="800000"/>
              </a:ln>
              <a:effectLst/>
            </p:spPr>
          </p:cxnSp>
          <p:cxnSp>
            <p:nvCxnSpPr>
              <p:cNvPr id="33" name="Straight Connector 32">
                <a:extLst>
                  <a:ext uri="{FF2B5EF4-FFF2-40B4-BE49-F238E27FC236}">
                    <a16:creationId xmlns:a16="http://schemas.microsoft.com/office/drawing/2014/main" id="{36E5F6DA-F49F-FF74-6EA4-C34D2C871624}"/>
                  </a:ext>
                </a:extLst>
              </p:cNvPr>
              <p:cNvCxnSpPr/>
              <p:nvPr/>
            </p:nvCxnSpPr>
            <p:spPr>
              <a:xfrm flipH="1">
                <a:off x="6280365" y="4600484"/>
                <a:ext cx="127803" cy="452965"/>
              </a:xfrm>
              <a:prstGeom prst="line">
                <a:avLst/>
              </a:prstGeom>
              <a:noFill/>
              <a:ln w="6350" cap="flat" cmpd="sng" algn="ctr">
                <a:solidFill>
                  <a:srgbClr val="4472C4"/>
                </a:solidFill>
                <a:prstDash val="sysDash"/>
                <a:miter lim="800000"/>
              </a:ln>
              <a:effectLst/>
            </p:spPr>
          </p:cxnSp>
          <p:cxnSp>
            <p:nvCxnSpPr>
              <p:cNvPr id="34" name="Straight Connector 33">
                <a:extLst>
                  <a:ext uri="{FF2B5EF4-FFF2-40B4-BE49-F238E27FC236}">
                    <a16:creationId xmlns:a16="http://schemas.microsoft.com/office/drawing/2014/main" id="{A3804D60-63DF-3C10-C344-85579FBB587C}"/>
                  </a:ext>
                </a:extLst>
              </p:cNvPr>
              <p:cNvCxnSpPr/>
              <p:nvPr/>
            </p:nvCxnSpPr>
            <p:spPr>
              <a:xfrm flipH="1">
                <a:off x="5751981" y="5041347"/>
                <a:ext cx="528383" cy="245784"/>
              </a:xfrm>
              <a:prstGeom prst="line">
                <a:avLst/>
              </a:prstGeom>
              <a:noFill/>
              <a:ln w="6350" cap="flat" cmpd="sng" algn="ctr">
                <a:solidFill>
                  <a:srgbClr val="4472C4"/>
                </a:solidFill>
                <a:prstDash val="sysDash"/>
                <a:miter lim="800000"/>
              </a:ln>
              <a:effectLst/>
            </p:spPr>
          </p:cxnSp>
          <p:cxnSp>
            <p:nvCxnSpPr>
              <p:cNvPr id="35" name="Straight Connector 34">
                <a:extLst>
                  <a:ext uri="{FF2B5EF4-FFF2-40B4-BE49-F238E27FC236}">
                    <a16:creationId xmlns:a16="http://schemas.microsoft.com/office/drawing/2014/main" id="{F14F3A96-5ACD-FAF3-553D-6AB42A118F46}"/>
                  </a:ext>
                </a:extLst>
              </p:cNvPr>
              <p:cNvCxnSpPr>
                <a:cxnSpLocks/>
              </p:cNvCxnSpPr>
              <p:nvPr/>
            </p:nvCxnSpPr>
            <p:spPr>
              <a:xfrm>
                <a:off x="6280364" y="5050589"/>
                <a:ext cx="198497" cy="224722"/>
              </a:xfrm>
              <a:prstGeom prst="line">
                <a:avLst/>
              </a:prstGeom>
              <a:noFill/>
              <a:ln w="6350" cap="flat" cmpd="sng" algn="ctr">
                <a:solidFill>
                  <a:srgbClr val="4472C4"/>
                </a:solidFill>
                <a:prstDash val="sysDash"/>
                <a:miter lim="800000"/>
              </a:ln>
              <a:effectLst/>
            </p:spPr>
          </p:cxnSp>
          <p:sp>
            <p:nvSpPr>
              <p:cNvPr id="36" name="Triangle 35">
                <a:extLst>
                  <a:ext uri="{FF2B5EF4-FFF2-40B4-BE49-F238E27FC236}">
                    <a16:creationId xmlns:a16="http://schemas.microsoft.com/office/drawing/2014/main" id="{1D5A6267-E765-B85B-F46A-B6E16E5A963C}"/>
                  </a:ext>
                </a:extLst>
              </p:cNvPr>
              <p:cNvSpPr/>
              <p:nvPr/>
            </p:nvSpPr>
            <p:spPr>
              <a:xfrm>
                <a:off x="5312937" y="385474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riangle 36">
                <a:extLst>
                  <a:ext uri="{FF2B5EF4-FFF2-40B4-BE49-F238E27FC236}">
                    <a16:creationId xmlns:a16="http://schemas.microsoft.com/office/drawing/2014/main" id="{D7A131DA-EE6D-F81E-E913-07F0F45E51A5}"/>
                  </a:ext>
                </a:extLst>
              </p:cNvPr>
              <p:cNvSpPr/>
              <p:nvPr/>
            </p:nvSpPr>
            <p:spPr>
              <a:xfrm>
                <a:off x="6028697" y="384537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riangle 37">
                <a:extLst>
                  <a:ext uri="{FF2B5EF4-FFF2-40B4-BE49-F238E27FC236}">
                    <a16:creationId xmlns:a16="http://schemas.microsoft.com/office/drawing/2014/main" id="{360912E2-D253-FB11-CA92-D6E5F1D384C9}"/>
                  </a:ext>
                </a:extLst>
              </p:cNvPr>
              <p:cNvSpPr/>
              <p:nvPr/>
            </p:nvSpPr>
            <p:spPr>
              <a:xfrm>
                <a:off x="5314284" y="5231846"/>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Triangle 38">
                <a:extLst>
                  <a:ext uri="{FF2B5EF4-FFF2-40B4-BE49-F238E27FC236}">
                    <a16:creationId xmlns:a16="http://schemas.microsoft.com/office/drawing/2014/main" id="{E2D5B1D7-4D72-5D1F-5CBA-5E856152A282}"/>
                  </a:ext>
                </a:extLst>
              </p:cNvPr>
              <p:cNvSpPr/>
              <p:nvPr/>
            </p:nvSpPr>
            <p:spPr>
              <a:xfrm>
                <a:off x="4944861" y="421435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riangle 39">
                <a:extLst>
                  <a:ext uri="{FF2B5EF4-FFF2-40B4-BE49-F238E27FC236}">
                    <a16:creationId xmlns:a16="http://schemas.microsoft.com/office/drawing/2014/main" id="{F9F9F819-7F50-7E93-5D9B-84B9A6CA41FF}"/>
                  </a:ext>
                </a:extLst>
              </p:cNvPr>
              <p:cNvSpPr/>
              <p:nvPr/>
            </p:nvSpPr>
            <p:spPr>
              <a:xfrm>
                <a:off x="4947443" y="495914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riangle 40">
                <a:extLst>
                  <a:ext uri="{FF2B5EF4-FFF2-40B4-BE49-F238E27FC236}">
                    <a16:creationId xmlns:a16="http://schemas.microsoft.com/office/drawing/2014/main" id="{0F6D08D7-54F2-2339-8787-9F950B0A04E1}"/>
                  </a:ext>
                </a:extLst>
              </p:cNvPr>
              <p:cNvSpPr/>
              <p:nvPr/>
            </p:nvSpPr>
            <p:spPr>
              <a:xfrm>
                <a:off x="6356919" y="418112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Triangle 41">
                <a:extLst>
                  <a:ext uri="{FF2B5EF4-FFF2-40B4-BE49-F238E27FC236}">
                    <a16:creationId xmlns:a16="http://schemas.microsoft.com/office/drawing/2014/main" id="{B8C7BC35-49BC-B6F1-195B-7214516D5F48}"/>
                  </a:ext>
                </a:extLst>
              </p:cNvPr>
              <p:cNvSpPr/>
              <p:nvPr/>
            </p:nvSpPr>
            <p:spPr>
              <a:xfrm>
                <a:off x="6283056" y="476281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riangle 42">
                <a:extLst>
                  <a:ext uri="{FF2B5EF4-FFF2-40B4-BE49-F238E27FC236}">
                    <a16:creationId xmlns:a16="http://schemas.microsoft.com/office/drawing/2014/main" id="{231D80DA-7194-6934-FEF9-035D6FE4E71F}"/>
                  </a:ext>
                </a:extLst>
              </p:cNvPr>
              <p:cNvSpPr/>
              <p:nvPr/>
            </p:nvSpPr>
            <p:spPr>
              <a:xfrm>
                <a:off x="5977405" y="507867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C75F8A28-71A8-2E87-2004-CB5DD729DBDC}"/>
                  </a:ext>
                </a:extLst>
              </p:cNvPr>
              <p:cNvCxnSpPr>
                <a:cxnSpLocks/>
                <a:endCxn id="21" idx="3"/>
              </p:cNvCxnSpPr>
              <p:nvPr/>
            </p:nvCxnSpPr>
            <p:spPr>
              <a:xfrm>
                <a:off x="4246860" y="5285190"/>
                <a:ext cx="1479292" cy="1550"/>
              </a:xfrm>
              <a:prstGeom prst="line">
                <a:avLst/>
              </a:prstGeom>
              <a:noFill/>
              <a:ln w="6350" cap="flat" cmpd="sng" algn="ctr">
                <a:solidFill>
                  <a:srgbClr val="4472C4"/>
                </a:solidFill>
                <a:prstDash val="sysDash"/>
                <a:miter lim="800000"/>
              </a:ln>
              <a:effectLst/>
            </p:spPr>
          </p:cxnSp>
          <p:sp>
            <p:nvSpPr>
              <p:cNvPr id="45" name="Diamond 44">
                <a:extLst>
                  <a:ext uri="{FF2B5EF4-FFF2-40B4-BE49-F238E27FC236}">
                    <a16:creationId xmlns:a16="http://schemas.microsoft.com/office/drawing/2014/main" id="{C592DDF9-3F78-B9DC-78EE-459CBFD64708}"/>
                  </a:ext>
                </a:extLst>
              </p:cNvPr>
              <p:cNvSpPr/>
              <p:nvPr/>
            </p:nvSpPr>
            <p:spPr>
              <a:xfrm>
                <a:off x="531235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Diamond 45">
                <a:extLst>
                  <a:ext uri="{FF2B5EF4-FFF2-40B4-BE49-F238E27FC236}">
                    <a16:creationId xmlns:a16="http://schemas.microsoft.com/office/drawing/2014/main" id="{34446DBB-BC6B-8B6F-DBC3-86706E18E377}"/>
                  </a:ext>
                </a:extLst>
              </p:cNvPr>
              <p:cNvSpPr/>
              <p:nvPr/>
            </p:nvSpPr>
            <p:spPr>
              <a:xfrm>
                <a:off x="598297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Diamond 46">
                <a:extLst>
                  <a:ext uri="{FF2B5EF4-FFF2-40B4-BE49-F238E27FC236}">
                    <a16:creationId xmlns:a16="http://schemas.microsoft.com/office/drawing/2014/main" id="{0AFBA96E-A30C-60DC-2513-9343683CD4FE}"/>
                  </a:ext>
                </a:extLst>
              </p:cNvPr>
              <p:cNvSpPr/>
              <p:nvPr/>
            </p:nvSpPr>
            <p:spPr>
              <a:xfrm>
                <a:off x="533743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Diamond 47">
                <a:extLst>
                  <a:ext uri="{FF2B5EF4-FFF2-40B4-BE49-F238E27FC236}">
                    <a16:creationId xmlns:a16="http://schemas.microsoft.com/office/drawing/2014/main" id="{B68E52B4-75B1-65FA-4029-CD81FB3256AE}"/>
                  </a:ext>
                </a:extLst>
              </p:cNvPr>
              <p:cNvSpPr/>
              <p:nvPr/>
            </p:nvSpPr>
            <p:spPr>
              <a:xfrm>
                <a:off x="600805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A90419AC-11DC-F089-4E8A-52226C8D696E}"/>
                </a:ext>
              </a:extLst>
            </p:cNvPr>
            <p:cNvSpPr txBox="1"/>
            <p:nvPr/>
          </p:nvSpPr>
          <p:spPr>
            <a:xfrm>
              <a:off x="435676" y="2463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8</a:t>
              </a:r>
            </a:p>
          </p:txBody>
        </p:sp>
        <p:sp>
          <p:nvSpPr>
            <p:cNvPr id="8" name="TextBox 7">
              <a:extLst>
                <a:ext uri="{FF2B5EF4-FFF2-40B4-BE49-F238E27FC236}">
                  <a16:creationId xmlns:a16="http://schemas.microsoft.com/office/drawing/2014/main" id="{BE2C1EA3-BB81-2A12-F35B-4ED3733C8A4E}"/>
                </a:ext>
              </a:extLst>
            </p:cNvPr>
            <p:cNvSpPr txBox="1"/>
            <p:nvPr/>
          </p:nvSpPr>
          <p:spPr>
            <a:xfrm>
              <a:off x="2337260" y="2450113"/>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5</a:t>
              </a:r>
            </a:p>
          </p:txBody>
        </p:sp>
        <p:sp>
          <p:nvSpPr>
            <p:cNvPr id="9" name="TextBox 8">
              <a:extLst>
                <a:ext uri="{FF2B5EF4-FFF2-40B4-BE49-F238E27FC236}">
                  <a16:creationId xmlns:a16="http://schemas.microsoft.com/office/drawing/2014/main" id="{7F459980-41E2-260B-37FF-B62DE1561117}"/>
                </a:ext>
              </a:extLst>
            </p:cNvPr>
            <p:cNvSpPr txBox="1"/>
            <p:nvPr/>
          </p:nvSpPr>
          <p:spPr>
            <a:xfrm>
              <a:off x="3862463" y="2437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6</a:t>
              </a:r>
            </a:p>
          </p:txBody>
        </p:sp>
        <p:sp>
          <p:nvSpPr>
            <p:cNvPr id="10" name="TextBox 9">
              <a:extLst>
                <a:ext uri="{FF2B5EF4-FFF2-40B4-BE49-F238E27FC236}">
                  <a16:creationId xmlns:a16="http://schemas.microsoft.com/office/drawing/2014/main" id="{7D936E71-BFE0-A1E0-0CB6-F5A006967E21}"/>
                </a:ext>
              </a:extLst>
            </p:cNvPr>
            <p:cNvSpPr txBox="1"/>
            <p:nvPr/>
          </p:nvSpPr>
          <p:spPr>
            <a:xfrm>
              <a:off x="435676"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1</a:t>
              </a:r>
            </a:p>
          </p:txBody>
        </p:sp>
        <p:sp>
          <p:nvSpPr>
            <p:cNvPr id="11" name="TextBox 10">
              <a:extLst>
                <a:ext uri="{FF2B5EF4-FFF2-40B4-BE49-F238E27FC236}">
                  <a16:creationId xmlns:a16="http://schemas.microsoft.com/office/drawing/2014/main" id="{ACECA1B0-E65C-6617-67C3-D93BA9F8A108}"/>
                </a:ext>
              </a:extLst>
            </p:cNvPr>
            <p:cNvSpPr txBox="1"/>
            <p:nvPr/>
          </p:nvSpPr>
          <p:spPr>
            <a:xfrm>
              <a:off x="2337260"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2</a:t>
              </a:r>
            </a:p>
          </p:txBody>
        </p:sp>
        <p:sp>
          <p:nvSpPr>
            <p:cNvPr id="12" name="TextBox 11">
              <a:extLst>
                <a:ext uri="{FF2B5EF4-FFF2-40B4-BE49-F238E27FC236}">
                  <a16:creationId xmlns:a16="http://schemas.microsoft.com/office/drawing/2014/main" id="{DA9F1584-294A-23B2-A017-E04D32495C35}"/>
                </a:ext>
              </a:extLst>
            </p:cNvPr>
            <p:cNvSpPr txBox="1"/>
            <p:nvPr/>
          </p:nvSpPr>
          <p:spPr>
            <a:xfrm>
              <a:off x="3862463"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3</a:t>
              </a:r>
            </a:p>
          </p:txBody>
        </p:sp>
        <p:sp>
          <p:nvSpPr>
            <p:cNvPr id="15" name="TextBox 14">
              <a:extLst>
                <a:ext uri="{FF2B5EF4-FFF2-40B4-BE49-F238E27FC236}">
                  <a16:creationId xmlns:a16="http://schemas.microsoft.com/office/drawing/2014/main" id="{79CBEA81-AD1E-465B-EE43-2EBC0F0BEE0B}"/>
                </a:ext>
              </a:extLst>
            </p:cNvPr>
            <p:cNvSpPr txBox="1"/>
            <p:nvPr/>
          </p:nvSpPr>
          <p:spPr>
            <a:xfrm>
              <a:off x="435676" y="5698855"/>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7</a:t>
              </a:r>
            </a:p>
          </p:txBody>
        </p:sp>
        <p:sp>
          <p:nvSpPr>
            <p:cNvPr id="16" name="TextBox 15">
              <a:extLst>
                <a:ext uri="{FF2B5EF4-FFF2-40B4-BE49-F238E27FC236}">
                  <a16:creationId xmlns:a16="http://schemas.microsoft.com/office/drawing/2014/main" id="{F3B4DD40-05DF-AABA-3BFD-F55C959D4465}"/>
                </a:ext>
              </a:extLst>
            </p:cNvPr>
            <p:cNvSpPr txBox="1"/>
            <p:nvPr/>
          </p:nvSpPr>
          <p:spPr>
            <a:xfrm>
              <a:off x="2337260" y="568562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4</a:t>
              </a:r>
            </a:p>
          </p:txBody>
        </p:sp>
      </p:grpSp>
      <p:sp>
        <p:nvSpPr>
          <p:cNvPr id="49" name="TextBox 48">
            <a:extLst>
              <a:ext uri="{FF2B5EF4-FFF2-40B4-BE49-F238E27FC236}">
                <a16:creationId xmlns:a16="http://schemas.microsoft.com/office/drawing/2014/main" id="{32EDC7E7-5E33-A97D-50B5-E6D94663E44F}"/>
              </a:ext>
            </a:extLst>
          </p:cNvPr>
          <p:cNvSpPr txBox="1"/>
          <p:nvPr/>
        </p:nvSpPr>
        <p:spPr>
          <a:xfrm>
            <a:off x="7699151" y="6514678"/>
            <a:ext cx="2879314" cy="369332"/>
          </a:xfrm>
          <a:prstGeom prst="rect">
            <a:avLst/>
          </a:prstGeom>
          <a:noFill/>
        </p:spPr>
        <p:txBody>
          <a:bodyPr wrap="none" rtlCol="0">
            <a:spAutoFit/>
          </a:bodyPr>
          <a:lstStyle/>
          <a:p>
            <a:r>
              <a:rPr lang="en-US" dirty="0"/>
              <a:t>Sample patch of elements</a:t>
            </a:r>
          </a:p>
        </p:txBody>
      </p:sp>
      <p:sp>
        <p:nvSpPr>
          <p:cNvPr id="50" name="TextBox 49">
            <a:extLst>
              <a:ext uri="{FF2B5EF4-FFF2-40B4-BE49-F238E27FC236}">
                <a16:creationId xmlns:a16="http://schemas.microsoft.com/office/drawing/2014/main" id="{E4DF9926-EDDC-AEF1-5C49-3BAF016CEB6F}"/>
              </a:ext>
            </a:extLst>
          </p:cNvPr>
          <p:cNvSpPr txBox="1"/>
          <p:nvPr/>
        </p:nvSpPr>
        <p:spPr>
          <a:xfrm>
            <a:off x="827482" y="4265698"/>
            <a:ext cx="3820300" cy="923330"/>
          </a:xfrm>
          <a:prstGeom prst="rect">
            <a:avLst/>
          </a:prstGeom>
          <a:noFill/>
        </p:spPr>
        <p:txBody>
          <a:bodyPr wrap="square" rtlCol="0">
            <a:spAutoFit/>
          </a:bodyPr>
          <a:lstStyle/>
          <a:p>
            <a:r>
              <a:rPr lang="en-US" dirty="0"/>
              <a:t>Any value of the DOF within the element can be computed based on: </a:t>
            </a:r>
          </a:p>
        </p:txBody>
      </p:sp>
      <p:pic>
        <p:nvPicPr>
          <p:cNvPr id="51" name="Picture 50">
            <a:extLst>
              <a:ext uri="{FF2B5EF4-FFF2-40B4-BE49-F238E27FC236}">
                <a16:creationId xmlns:a16="http://schemas.microsoft.com/office/drawing/2014/main" id="{8101B65D-BD04-39F3-6B38-1577ED3318C1}"/>
              </a:ext>
            </a:extLst>
          </p:cNvPr>
          <p:cNvPicPr>
            <a:picLocks noChangeAspect="1"/>
          </p:cNvPicPr>
          <p:nvPr/>
        </p:nvPicPr>
        <p:blipFill>
          <a:blip r:embed="rId2"/>
          <a:stretch>
            <a:fillRect/>
          </a:stretch>
        </p:blipFill>
        <p:spPr>
          <a:xfrm>
            <a:off x="827482" y="5500948"/>
            <a:ext cx="1955800" cy="596900"/>
          </a:xfrm>
          <a:prstGeom prst="rect">
            <a:avLst/>
          </a:prstGeom>
        </p:spPr>
      </p:pic>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2C2F-C477-2B76-CE5F-8B93ED20BF2E}"/>
              </a:ext>
            </a:extLst>
          </p:cNvPr>
          <p:cNvSpPr>
            <a:spLocks noGrp="1"/>
          </p:cNvSpPr>
          <p:nvPr>
            <p:ph type="title"/>
          </p:nvPr>
        </p:nvSpPr>
        <p:spPr/>
        <p:txBody>
          <a:bodyPr/>
          <a:lstStyle/>
          <a:p>
            <a:r>
              <a:rPr lang="en-US" dirty="0"/>
              <a:t>Dual Volume Definitions for Hybrid (Hex/Tet/Pyramid/Wedge) Meshes</a:t>
            </a:r>
          </a:p>
        </p:txBody>
      </p:sp>
      <p:sp>
        <p:nvSpPr>
          <p:cNvPr id="3" name="Slide Number Placeholder 2">
            <a:extLst>
              <a:ext uri="{FF2B5EF4-FFF2-40B4-BE49-F238E27FC236}">
                <a16:creationId xmlns:a16="http://schemas.microsoft.com/office/drawing/2014/main" id="{C56F8872-47BB-D98F-66FE-9B5044FE2E3F}"/>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8" name="Picture 7">
            <a:extLst>
              <a:ext uri="{FF2B5EF4-FFF2-40B4-BE49-F238E27FC236}">
                <a16:creationId xmlns:a16="http://schemas.microsoft.com/office/drawing/2014/main" id="{3C864143-DC8F-4B2C-DFE8-4A76A8AFE300}"/>
              </a:ext>
            </a:extLst>
          </p:cNvPr>
          <p:cNvPicPr>
            <a:picLocks noChangeAspect="1"/>
          </p:cNvPicPr>
          <p:nvPr/>
        </p:nvPicPr>
        <p:blipFill>
          <a:blip r:embed="rId2"/>
          <a:stretch>
            <a:fillRect/>
          </a:stretch>
        </p:blipFill>
        <p:spPr>
          <a:xfrm>
            <a:off x="1045698" y="1016130"/>
            <a:ext cx="5866546" cy="5580613"/>
          </a:xfrm>
          <a:prstGeom prst="rect">
            <a:avLst/>
          </a:prstGeom>
        </p:spPr>
      </p:pic>
      <p:sp>
        <p:nvSpPr>
          <p:cNvPr id="9" name="Content Placeholder 3">
            <a:extLst>
              <a:ext uri="{FF2B5EF4-FFF2-40B4-BE49-F238E27FC236}">
                <a16:creationId xmlns:a16="http://schemas.microsoft.com/office/drawing/2014/main" id="{4B6B229B-5EC3-2344-74A2-A291FD7314A3}"/>
              </a:ext>
            </a:extLst>
          </p:cNvPr>
          <p:cNvSpPr>
            <a:spLocks noGrp="1"/>
          </p:cNvSpPr>
          <p:nvPr>
            <p:ph sz="quarter" idx="11"/>
          </p:nvPr>
        </p:nvSpPr>
        <p:spPr>
          <a:xfrm>
            <a:off x="6862525" y="1651424"/>
            <a:ext cx="5210659" cy="5185088"/>
          </a:xfrm>
        </p:spPr>
        <p:txBody>
          <a:bodyPr>
            <a:normAutofit lnSpcReduction="10000"/>
          </a:bodyPr>
          <a:lstStyle/>
          <a:p>
            <a:pPr marL="342900" indent="-342900">
              <a:buFont typeface="Arial" panose="020B0604020202020204" pitchFamily="34" charset="0"/>
              <a:buChar char="•"/>
            </a:pPr>
            <a:r>
              <a:rPr lang="en-US" dirty="0"/>
              <a:t>Domino, et. al, “An assessment of atypical mesh topologies for low-Mach large-eddy simulation” 2019</a:t>
            </a:r>
          </a:p>
          <a:p>
            <a:pPr marL="342900" indent="-342900">
              <a:buFont typeface="Arial" panose="020B0604020202020204" pitchFamily="34" charset="0"/>
              <a:buChar char="•"/>
            </a:pPr>
            <a:r>
              <a:rPr lang="en-US" dirty="0"/>
              <a:t>Generalized unstructured meshes support the ability to capture complex geometries, while minimizing the meshing time</a:t>
            </a:r>
          </a:p>
          <a:p>
            <a:pPr marL="342900" indent="-342900">
              <a:buFont typeface="Arial" panose="020B0604020202020204" pitchFamily="34" charset="0"/>
              <a:buChar char="•"/>
            </a:pPr>
            <a:r>
              <a:rPr lang="en-US" dirty="0"/>
              <a:t>For example, near a solid wall, you might have a near-structured Hex-based mesh that is transitioned to unstructured</a:t>
            </a:r>
          </a:p>
          <a:p>
            <a:pPr marL="342900" indent="-342900">
              <a:buFont typeface="Arial" panose="020B0604020202020204" pitchFamily="34" charset="0"/>
              <a:buChar char="•"/>
            </a:pPr>
            <a:r>
              <a:rPr lang="en-US" dirty="0"/>
              <a:t>For the mesh to be conformal, the faces for each adjacent element topology should match</a:t>
            </a:r>
          </a:p>
          <a:p>
            <a:pPr marL="342900" indent="-342900">
              <a:buFont typeface="Arial" panose="020B0604020202020204" pitchFamily="34" charset="0"/>
              <a:buChar char="•"/>
            </a:pPr>
            <a:r>
              <a:rPr lang="en-US" dirty="0"/>
              <a:t>Drives Hex8 (Quad4 face) : Pyramid5 (Quad4 face); Pyramid5 (Tri3 face) to Tet4 (Tri3 face)</a:t>
            </a:r>
          </a:p>
          <a:p>
            <a:pPr marL="726948" lvl="1" indent="-342900">
              <a:buFont typeface="Arial" panose="020B0604020202020204" pitchFamily="34" charset="0"/>
              <a:buChar char="•"/>
            </a:pPr>
            <a:r>
              <a:rPr lang="en-US" dirty="0"/>
              <a:t>The Pyramid is known as a </a:t>
            </a:r>
            <a:r>
              <a:rPr lang="en-US" i="1" dirty="0"/>
              <a:t>transition</a:t>
            </a:r>
            <a:r>
              <a:rPr lang="en-US" dirty="0"/>
              <a:t> element</a:t>
            </a:r>
          </a:p>
        </p:txBody>
      </p:sp>
    </p:spTree>
    <p:extLst>
      <p:ext uri="{BB962C8B-B14F-4D97-AF65-F5344CB8AC3E}">
        <p14:creationId xmlns:p14="http://schemas.microsoft.com/office/powerpoint/2010/main" val="67965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6953</TotalTime>
  <Words>1736</Words>
  <Application>Microsoft Macintosh PowerPoint</Application>
  <PresentationFormat>Widescreen</PresentationFormat>
  <Paragraphs>213</Paragraphs>
  <Slides>23</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Open Sans</vt:lpstr>
      <vt:lpstr>Courier New</vt:lpstr>
      <vt:lpstr>Open Sans bold</vt:lpstr>
      <vt:lpstr>Symbol</vt:lpstr>
      <vt:lpstr>Arial</vt:lpstr>
      <vt:lpstr>Open Sans Light</vt:lpstr>
      <vt:lpstr>Calibri</vt:lpstr>
      <vt:lpstr>Wingdings</vt:lpstr>
      <vt:lpstr>Sandia Angles</vt:lpstr>
      <vt:lpstr>ME469: Common Discretization  Approaches:  Control-volume Finite Element  Method (CVFEM)</vt:lpstr>
      <vt:lpstr>Review of Discretization Options: New, a nodal-basis…</vt:lpstr>
      <vt:lpstr>Fundamentals of Discretization: Surface vs Volume Integrations</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Deep Dive on CVFEM</vt:lpstr>
      <vt:lpstr>The Control Volume for EBVC is Defined by the Dual-Volume</vt:lpstr>
      <vt:lpstr>Dual Volume Definitions for Hybrid (Hex/Tet/Pyramid/Wedge) Meshes</vt:lpstr>
      <vt:lpstr>Deep Dive on CVFEM: Element-loops with Rich Basis</vt:lpstr>
      <vt:lpstr>Deep Dive on CVFEM: Implicit Time Discretization</vt:lpstr>
      <vt:lpstr>Deep Dive on CVFEM: Implicit Time Discretization; Code</vt:lpstr>
      <vt:lpstr>The Consistent Mass Matrix</vt:lpstr>
      <vt:lpstr>Deep Dive on CVFEM: Source Term Discretization</vt:lpstr>
      <vt:lpstr>Deep Dive on CVFEM: Source Term Discretization; Code</vt:lpstr>
      <vt:lpstr>Deep Dive on CVFEM: Advection Discretization (no stabilization)</vt:lpstr>
      <vt:lpstr>Deep Dive on CVFEM: Advection Discretization Non-Conserved Form</vt:lpstr>
      <vt:lpstr>Deep Dive on CVFEM: Advection Discretization; Code</vt:lpstr>
      <vt:lpstr>Deep Dive on CVFEM: Diffusion Discretization</vt:lpstr>
      <vt:lpstr>Deep Dive on CVFEM: Diffusion Discretization; Code </vt:lpstr>
      <vt:lpstr>A Note on Conservation</vt:lpstr>
      <vt:lpstr>A Note on Polymorphism: Class Shape : Circle/Square/etc.</vt:lpstr>
      <vt:lpstr>Higher-Order via Polynomial Promotion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611</cp:revision>
  <cp:lastPrinted>2022-11-15T19:00:23Z</cp:lastPrinted>
  <dcterms:created xsi:type="dcterms:W3CDTF">2018-07-21T13:25:45Z</dcterms:created>
  <dcterms:modified xsi:type="dcterms:W3CDTF">2023-04-17T18:41:32Z</dcterms:modified>
</cp:coreProperties>
</file>